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notesSlides/notesSlide2.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6858000" type="screen4x3"/>
  <p:notesSz cx="6858000" cy="9144000"/>
  <p:embeddedFontLst>
    <p:embeddedFont>
      <p:font typeface="Cambria Math" panose="02040503050406030204" pitchFamily="18" charset="0"/>
      <p:regular r:id="rId91"/>
    </p:embeddedFont>
    <p:embeddedFont>
      <p:font typeface="Calibri" panose="020F0502020204030204" pitchFamily="34" charset="0"/>
      <p:regular r:id="rId92"/>
      <p:bold r:id="rId93"/>
      <p:italic r:id="rId94"/>
      <p:boldItalic r:id="rId95"/>
    </p:embeddedFont>
    <p:embeddedFont>
      <p:font typeface="Cabin" panose="020B060402020202020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2137AC-A9C8-48EA-BD2B-1AD8692E0443}">
  <a:tblStyle styleId="{B12137AC-A9C8-48EA-BD2B-1AD8692E044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0F9"/>
          </a:solidFill>
        </a:fill>
      </a:tcStyle>
    </a:wholeTbl>
    <a:band1H>
      <a:tcTxStyle/>
      <a:tcStyle>
        <a:tcBdr/>
        <a:fill>
          <a:solidFill>
            <a:srgbClr val="CADFF3"/>
          </a:solidFill>
        </a:fill>
      </a:tcStyle>
    </a:band1H>
    <a:band2H>
      <a:tcTxStyle/>
      <a:tcStyle>
        <a:tcBdr/>
      </a:tcStyle>
    </a:band2H>
    <a:band1V>
      <a:tcTxStyle/>
      <a:tcStyle>
        <a:tcBdr/>
        <a:fill>
          <a:solidFill>
            <a:srgbClr val="CADFF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4" d="100"/>
          <a:sy n="64" d="100"/>
        </p:scale>
        <p:origin x="15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oleObject" Target="file:///C:\Users\SoMCA\Documents\scatter%20plot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f(x) - Probability</c:v>
                </c:pt>
              </c:strCache>
            </c:strRef>
          </c:tx>
          <c:spPr>
            <a:ln w="19050" cap="rnd">
              <a:noFill/>
              <a:round/>
            </a:ln>
            <a:effectLst/>
          </c:spPr>
          <c:marker>
            <c:symbol val="circle"/>
            <c:size val="5"/>
            <c:spPr>
              <a:noFill/>
              <a:ln w="9525">
                <a:noFill/>
              </a:ln>
              <a:effectLst/>
            </c:spPr>
          </c:marker>
          <c:errBars>
            <c:errDir val="y"/>
            <c:errBarType val="minus"/>
            <c:errValType val="percentage"/>
            <c:noEndCap val="1"/>
            <c:val val="100"/>
            <c:spPr>
              <a:noFill/>
              <a:ln w="28575" cap="flat" cmpd="sng" algn="ctr">
                <a:solidFill>
                  <a:srgbClr val="0070C0"/>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Sheet1!$A$3:$A$6</c:f>
              <c:numCache>
                <c:formatCode>General</c:formatCode>
                <c:ptCount val="4"/>
                <c:pt idx="0">
                  <c:v>0</c:v>
                </c:pt>
                <c:pt idx="1">
                  <c:v>1</c:v>
                </c:pt>
                <c:pt idx="2">
                  <c:v>2</c:v>
                </c:pt>
                <c:pt idx="3">
                  <c:v>3</c:v>
                </c:pt>
              </c:numCache>
            </c:numRef>
          </c:xVal>
          <c:yVal>
            <c:numRef>
              <c:f>Sheet1!$C$3:$C$6</c:f>
              <c:numCache>
                <c:formatCode>0.000</c:formatCode>
                <c:ptCount val="4"/>
                <c:pt idx="0">
                  <c:v>0.125</c:v>
                </c:pt>
                <c:pt idx="1">
                  <c:v>0.375</c:v>
                </c:pt>
                <c:pt idx="2">
                  <c:v>0.375</c:v>
                </c:pt>
                <c:pt idx="3">
                  <c:v>0.125</c:v>
                </c:pt>
              </c:numCache>
            </c:numRef>
          </c:yVal>
          <c:smooth val="0"/>
          <c:extLst>
            <c:ext xmlns:c16="http://schemas.microsoft.com/office/drawing/2014/chart" uri="{C3380CC4-5D6E-409C-BE32-E72D297353CC}">
              <c16:uniqueId val="{00000000-3B14-4580-B999-AB2435F0B22E}"/>
            </c:ext>
          </c:extLst>
        </c:ser>
        <c:dLbls>
          <c:showLegendKey val="0"/>
          <c:showVal val="0"/>
          <c:showCatName val="0"/>
          <c:showSerName val="0"/>
          <c:showPercent val="0"/>
          <c:showBubbleSize val="0"/>
        </c:dLbls>
        <c:axId val="477717992"/>
        <c:axId val="477710448"/>
      </c:scatterChart>
      <c:valAx>
        <c:axId val="477717992"/>
        <c:scaling>
          <c:orientation val="minMax"/>
          <c:max val="4"/>
          <c:min val="-1"/>
        </c:scaling>
        <c:delete val="0"/>
        <c:axPos val="b"/>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77710448"/>
        <c:crosses val="autoZero"/>
        <c:crossBetween val="midCat"/>
      </c:valAx>
      <c:valAx>
        <c:axId val="477710448"/>
        <c:scaling>
          <c:orientation val="minMax"/>
        </c:scaling>
        <c:delete val="0"/>
        <c:axPos val="l"/>
        <c:majorGridlines>
          <c:spPr>
            <a:ln w="9525" cap="flat" cmpd="sng" algn="ctr">
              <a:solidFill>
                <a:schemeClr val="bg1">
                  <a:lumMod val="6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7771799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FFFF00"/>
                </a:solidFill>
                <a:latin typeface="+mn-lt"/>
                <a:ea typeface="+mn-ea"/>
                <a:cs typeface="+mn-cs"/>
              </a:defRPr>
            </a:pPr>
            <a:r>
              <a:rPr lang="en-US" sz="1800">
                <a:solidFill>
                  <a:srgbClr val="FFFF00"/>
                </a:solidFill>
              </a:rPr>
              <a:t>Sample Graph</a:t>
            </a:r>
          </a:p>
        </c:rich>
      </c:tx>
      <c:layout>
        <c:manualLayout>
          <c:xMode val="edge"/>
          <c:yMode val="edge"/>
          <c:x val="0.30904265327049174"/>
          <c:y val="1.10898963280892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FFFF00"/>
              </a:solidFill>
              <a:latin typeface="+mn-lt"/>
              <a:ea typeface="+mn-ea"/>
              <a:cs typeface="+mn-cs"/>
            </a:defRPr>
          </a:pPr>
          <a:endParaRPr lang="en-US"/>
        </a:p>
      </c:txPr>
    </c:title>
    <c:autoTitleDeleted val="0"/>
    <c:plotArea>
      <c:layout>
        <c:manualLayout>
          <c:layoutTarget val="inner"/>
          <c:xMode val="edge"/>
          <c:yMode val="edge"/>
          <c:x val="5.0313043363282357E-2"/>
          <c:y val="3.968253968253968E-2"/>
          <c:w val="0.90618823237646473"/>
          <c:h val="0.86578268625512722"/>
        </c:manualLayout>
      </c:layout>
      <c:barChart>
        <c:barDir val="col"/>
        <c:grouping val="clustered"/>
        <c:varyColors val="0"/>
        <c:ser>
          <c:idx val="0"/>
          <c:order val="0"/>
          <c:spPr>
            <a:solidFill>
              <a:schemeClr val="bg1">
                <a:lumMod val="65000"/>
              </a:schemeClr>
            </a:solidFill>
            <a:ln w="25400">
              <a:solidFill>
                <a:schemeClr val="bg1">
                  <a:lumMod val="50000"/>
                </a:schemeClr>
              </a:solidFill>
            </a:ln>
            <a:effectLst/>
          </c:spPr>
          <c:invertIfNegative val="0"/>
          <c:errBars>
            <c:errBarType val="both"/>
            <c:errValType val="fixedVal"/>
            <c:noEndCap val="0"/>
            <c:val val="3"/>
            <c:spPr>
              <a:noFill/>
              <a:ln w="25400" cap="flat" cmpd="sng" algn="ctr">
                <a:solidFill>
                  <a:srgbClr val="FFFF00"/>
                </a:solidFill>
                <a:round/>
              </a:ln>
              <a:effectLst/>
            </c:spPr>
          </c:errBars>
          <c:val>
            <c:numRef>
              <c:f>Sheet3!$C$13</c:f>
              <c:numCache>
                <c:formatCode>General</c:formatCode>
                <c:ptCount val="1"/>
                <c:pt idx="0">
                  <c:v>12</c:v>
                </c:pt>
              </c:numCache>
            </c:numRef>
          </c:val>
          <c:extLst>
            <c:ext xmlns:c16="http://schemas.microsoft.com/office/drawing/2014/chart" uri="{C3380CC4-5D6E-409C-BE32-E72D297353CC}">
              <c16:uniqueId val="{00000000-40D1-483D-8CC4-C03D493FFB77}"/>
            </c:ext>
          </c:extLst>
        </c:ser>
        <c:ser>
          <c:idx val="1"/>
          <c:order val="1"/>
          <c:spPr>
            <a:solidFill>
              <a:schemeClr val="bg1">
                <a:lumMod val="65000"/>
              </a:schemeClr>
            </a:solidFill>
            <a:ln w="25400">
              <a:solidFill>
                <a:schemeClr val="bg1">
                  <a:lumMod val="50000"/>
                </a:schemeClr>
              </a:solidFill>
            </a:ln>
            <a:effectLst/>
          </c:spPr>
          <c:invertIfNegative val="0"/>
          <c:errBars>
            <c:errBarType val="both"/>
            <c:errValType val="fixedVal"/>
            <c:noEndCap val="0"/>
            <c:val val="0.26100000000000001"/>
            <c:spPr>
              <a:noFill/>
              <a:ln w="25400" cap="flat" cmpd="sng" algn="ctr">
                <a:solidFill>
                  <a:srgbClr val="FFFF00"/>
                </a:solidFill>
                <a:round/>
              </a:ln>
              <a:effectLst/>
            </c:spPr>
          </c:errBars>
          <c:val>
            <c:numRef>
              <c:f>Sheet3!$D$13</c:f>
              <c:numCache>
                <c:formatCode>General</c:formatCode>
                <c:ptCount val="1"/>
                <c:pt idx="0">
                  <c:v>11.4</c:v>
                </c:pt>
              </c:numCache>
            </c:numRef>
          </c:val>
          <c:extLst>
            <c:ext xmlns:c16="http://schemas.microsoft.com/office/drawing/2014/chart" uri="{C3380CC4-5D6E-409C-BE32-E72D297353CC}">
              <c16:uniqueId val="{00000001-40D1-483D-8CC4-C03D493FFB77}"/>
            </c:ext>
          </c:extLst>
        </c:ser>
        <c:dLbls>
          <c:showLegendKey val="0"/>
          <c:showVal val="0"/>
          <c:showCatName val="0"/>
          <c:showSerName val="0"/>
          <c:showPercent val="0"/>
          <c:showBubbleSize val="0"/>
        </c:dLbls>
        <c:gapWidth val="500"/>
        <c:overlap val="-27"/>
        <c:axId val="572538680"/>
        <c:axId val="572538352"/>
      </c:barChart>
      <c:catAx>
        <c:axId val="57253868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solidFill>
                      <a:schemeClr val="bg1"/>
                    </a:solidFill>
                  </a:rPr>
                  <a:t>Data Set 1     Data Set 2</a:t>
                </a:r>
              </a:p>
            </c:rich>
          </c:tx>
          <c:layout>
            <c:manualLayout>
              <c:xMode val="edge"/>
              <c:yMode val="edge"/>
              <c:x val="0.36128467812491183"/>
              <c:y val="0.908021440501755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crossAx val="572538352"/>
        <c:crosses val="autoZero"/>
        <c:auto val="1"/>
        <c:lblAlgn val="ctr"/>
        <c:lblOffset val="100"/>
        <c:noMultiLvlLbl val="0"/>
      </c:catAx>
      <c:valAx>
        <c:axId val="572538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72538680"/>
        <c:crosses val="autoZero"/>
        <c:crossBetween val="between"/>
      </c:valAx>
      <c:spPr>
        <a:noFill/>
        <a:ln>
          <a:solidFill>
            <a:schemeClr val="bg1">
              <a:lumMod val="7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002060"/>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none"/>
          </c:marker>
          <c:val>
            <c:numRef>
              <c:f>Sheet1!$B$1:$B$21</c:f>
              <c:numCache>
                <c:formatCode>General</c:formatCode>
                <c:ptCount val="21"/>
                <c:pt idx="0">
                  <c:v>5.140929987637018E-4</c:v>
                </c:pt>
                <c:pt idx="1">
                  <c:v>1.4772828039793357E-3</c:v>
                </c:pt>
                <c:pt idx="2">
                  <c:v>3.798662007932481E-3</c:v>
                </c:pt>
                <c:pt idx="3">
                  <c:v>8.7406296979031604E-3</c:v>
                </c:pt>
                <c:pt idx="4">
                  <c:v>1.7996988837729353E-2</c:v>
                </c:pt>
                <c:pt idx="5">
                  <c:v>3.3159046264249557E-2</c:v>
                </c:pt>
                <c:pt idx="6">
                  <c:v>5.4670024891997876E-2</c:v>
                </c:pt>
                <c:pt idx="7">
                  <c:v>8.0656908173047798E-2</c:v>
                </c:pt>
                <c:pt idx="8">
                  <c:v>0.10648266850745074</c:v>
                </c:pt>
                <c:pt idx="9">
                  <c:v>0.12579440923099772</c:v>
                </c:pt>
                <c:pt idx="10">
                  <c:v>0.13298076013381088</c:v>
                </c:pt>
                <c:pt idx="11">
                  <c:v>0.12579440923099772</c:v>
                </c:pt>
                <c:pt idx="12">
                  <c:v>0.10648266850745074</c:v>
                </c:pt>
                <c:pt idx="13">
                  <c:v>8.0656908173047798E-2</c:v>
                </c:pt>
                <c:pt idx="14">
                  <c:v>5.4670024891997876E-2</c:v>
                </c:pt>
                <c:pt idx="15">
                  <c:v>3.3159046264249557E-2</c:v>
                </c:pt>
                <c:pt idx="16">
                  <c:v>1.7996988837729353E-2</c:v>
                </c:pt>
                <c:pt idx="17">
                  <c:v>8.7406296979031604E-3</c:v>
                </c:pt>
                <c:pt idx="18">
                  <c:v>3.798662007932481E-3</c:v>
                </c:pt>
                <c:pt idx="19">
                  <c:v>1.4772828039793357E-3</c:v>
                </c:pt>
                <c:pt idx="20">
                  <c:v>5.140929987637018E-4</c:v>
                </c:pt>
              </c:numCache>
            </c:numRef>
          </c:val>
          <c:smooth val="1"/>
          <c:extLst>
            <c:ext xmlns:c16="http://schemas.microsoft.com/office/drawing/2014/chart" uri="{C3380CC4-5D6E-409C-BE32-E72D297353CC}">
              <c16:uniqueId val="{00000000-8470-4FA9-8510-36B8142F00BE}"/>
            </c:ext>
          </c:extLst>
        </c:ser>
        <c:dLbls>
          <c:showLegendKey val="0"/>
          <c:showVal val="0"/>
          <c:showCatName val="0"/>
          <c:showSerName val="0"/>
          <c:showPercent val="0"/>
          <c:showBubbleSize val="0"/>
        </c:dLbls>
        <c:smooth val="0"/>
        <c:axId val="127719248"/>
        <c:axId val="127719640"/>
      </c:lineChart>
      <c:catAx>
        <c:axId val="127719248"/>
        <c:scaling>
          <c:orientation val="minMax"/>
        </c:scaling>
        <c:delete val="1"/>
        <c:axPos val="b"/>
        <c:majorTickMark val="none"/>
        <c:minorTickMark val="none"/>
        <c:tickLblPos val="nextTo"/>
        <c:crossAx val="127719640"/>
        <c:crosses val="autoZero"/>
        <c:auto val="1"/>
        <c:lblAlgn val="ctr"/>
        <c:lblOffset val="100"/>
        <c:noMultiLvlLbl val="0"/>
      </c:catAx>
      <c:valAx>
        <c:axId val="127719640"/>
        <c:scaling>
          <c:orientation val="minMax"/>
        </c:scaling>
        <c:delete val="1"/>
        <c:axPos val="l"/>
        <c:numFmt formatCode="General" sourceLinked="1"/>
        <c:majorTickMark val="none"/>
        <c:minorTickMark val="none"/>
        <c:tickLblPos val="nextTo"/>
        <c:crossAx val="127719248"/>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none"/>
          </c:marker>
          <c:val>
            <c:numRef>
              <c:f>Sheet1!$B$1:$B$21</c:f>
              <c:numCache>
                <c:formatCode>General</c:formatCode>
                <c:ptCount val="21"/>
                <c:pt idx="0">
                  <c:v>5.140929987637018E-4</c:v>
                </c:pt>
                <c:pt idx="1">
                  <c:v>1.4772828039793357E-3</c:v>
                </c:pt>
                <c:pt idx="2">
                  <c:v>3.798662007932481E-3</c:v>
                </c:pt>
                <c:pt idx="3">
                  <c:v>8.7406296979031604E-3</c:v>
                </c:pt>
                <c:pt idx="4">
                  <c:v>1.7996988837729353E-2</c:v>
                </c:pt>
                <c:pt idx="5">
                  <c:v>3.3159046264249557E-2</c:v>
                </c:pt>
                <c:pt idx="6">
                  <c:v>5.4670024891997876E-2</c:v>
                </c:pt>
                <c:pt idx="7">
                  <c:v>8.0656908173047798E-2</c:v>
                </c:pt>
                <c:pt idx="8">
                  <c:v>0.10648266850745074</c:v>
                </c:pt>
                <c:pt idx="9">
                  <c:v>0.12579440923099772</c:v>
                </c:pt>
                <c:pt idx="10">
                  <c:v>0.13298076013381088</c:v>
                </c:pt>
                <c:pt idx="11">
                  <c:v>0.12579440923099772</c:v>
                </c:pt>
                <c:pt idx="12">
                  <c:v>0.10648266850745074</c:v>
                </c:pt>
                <c:pt idx="13">
                  <c:v>8.0656908173047798E-2</c:v>
                </c:pt>
                <c:pt idx="14">
                  <c:v>5.4670024891997876E-2</c:v>
                </c:pt>
                <c:pt idx="15">
                  <c:v>3.3159046264249557E-2</c:v>
                </c:pt>
                <c:pt idx="16">
                  <c:v>1.7996988837729353E-2</c:v>
                </c:pt>
                <c:pt idx="17">
                  <c:v>8.7406296979031604E-3</c:v>
                </c:pt>
                <c:pt idx="18">
                  <c:v>3.798662007932481E-3</c:v>
                </c:pt>
                <c:pt idx="19">
                  <c:v>1.4772828039793357E-3</c:v>
                </c:pt>
                <c:pt idx="20">
                  <c:v>5.140929987637018E-4</c:v>
                </c:pt>
              </c:numCache>
            </c:numRef>
          </c:val>
          <c:smooth val="1"/>
          <c:extLst>
            <c:ext xmlns:c16="http://schemas.microsoft.com/office/drawing/2014/chart" uri="{C3380CC4-5D6E-409C-BE32-E72D297353CC}">
              <c16:uniqueId val="{00000000-554A-4444-A7F7-989C443328D5}"/>
            </c:ext>
          </c:extLst>
        </c:ser>
        <c:dLbls>
          <c:showLegendKey val="0"/>
          <c:showVal val="0"/>
          <c:showCatName val="0"/>
          <c:showSerName val="0"/>
          <c:showPercent val="0"/>
          <c:showBubbleSize val="0"/>
        </c:dLbls>
        <c:smooth val="0"/>
        <c:axId val="127721208"/>
        <c:axId val="127721600"/>
      </c:lineChart>
      <c:catAx>
        <c:axId val="127721208"/>
        <c:scaling>
          <c:orientation val="minMax"/>
        </c:scaling>
        <c:delete val="1"/>
        <c:axPos val="b"/>
        <c:majorTickMark val="none"/>
        <c:minorTickMark val="none"/>
        <c:tickLblPos val="nextTo"/>
        <c:crossAx val="127721600"/>
        <c:crosses val="autoZero"/>
        <c:auto val="1"/>
        <c:lblAlgn val="ctr"/>
        <c:lblOffset val="100"/>
        <c:noMultiLvlLbl val="0"/>
      </c:catAx>
      <c:valAx>
        <c:axId val="127721600"/>
        <c:scaling>
          <c:orientation val="minMax"/>
        </c:scaling>
        <c:delete val="1"/>
        <c:axPos val="l"/>
        <c:numFmt formatCode="General" sourceLinked="1"/>
        <c:majorTickMark val="none"/>
        <c:minorTickMark val="none"/>
        <c:tickLblPos val="nextTo"/>
        <c:crossAx val="127721208"/>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none"/>
          </c:marker>
          <c:val>
            <c:numRef>
              <c:f>Sheet1!$B$1:$B$21</c:f>
              <c:numCache>
                <c:formatCode>General</c:formatCode>
                <c:ptCount val="21"/>
                <c:pt idx="0">
                  <c:v>5.140929987637018E-4</c:v>
                </c:pt>
                <c:pt idx="1">
                  <c:v>1.4772828039793357E-3</c:v>
                </c:pt>
                <c:pt idx="2">
                  <c:v>3.798662007932481E-3</c:v>
                </c:pt>
                <c:pt idx="3">
                  <c:v>8.7406296979031604E-3</c:v>
                </c:pt>
                <c:pt idx="4">
                  <c:v>1.7996988837729353E-2</c:v>
                </c:pt>
                <c:pt idx="5">
                  <c:v>3.3159046264249557E-2</c:v>
                </c:pt>
                <c:pt idx="6">
                  <c:v>5.4670024891997876E-2</c:v>
                </c:pt>
                <c:pt idx="7">
                  <c:v>8.0656908173047798E-2</c:v>
                </c:pt>
                <c:pt idx="8">
                  <c:v>0.10648266850745074</c:v>
                </c:pt>
                <c:pt idx="9">
                  <c:v>0.12579440923099772</c:v>
                </c:pt>
                <c:pt idx="10">
                  <c:v>0.13298076013381088</c:v>
                </c:pt>
                <c:pt idx="11">
                  <c:v>0.12579440923099772</c:v>
                </c:pt>
                <c:pt idx="12">
                  <c:v>0.10648266850745074</c:v>
                </c:pt>
                <c:pt idx="13">
                  <c:v>8.0656908173047798E-2</c:v>
                </c:pt>
                <c:pt idx="14">
                  <c:v>5.4670024891997876E-2</c:v>
                </c:pt>
                <c:pt idx="15">
                  <c:v>3.3159046264249557E-2</c:v>
                </c:pt>
                <c:pt idx="16">
                  <c:v>1.7996988837729353E-2</c:v>
                </c:pt>
                <c:pt idx="17">
                  <c:v>8.7406296979031604E-3</c:v>
                </c:pt>
                <c:pt idx="18">
                  <c:v>3.798662007932481E-3</c:v>
                </c:pt>
                <c:pt idx="19">
                  <c:v>1.4772828039793357E-3</c:v>
                </c:pt>
                <c:pt idx="20">
                  <c:v>5.140929987637018E-4</c:v>
                </c:pt>
              </c:numCache>
            </c:numRef>
          </c:val>
          <c:smooth val="1"/>
          <c:extLst>
            <c:ext xmlns:c16="http://schemas.microsoft.com/office/drawing/2014/chart" uri="{C3380CC4-5D6E-409C-BE32-E72D297353CC}">
              <c16:uniqueId val="{00000000-E99D-43EB-80E9-04DD75D99385}"/>
            </c:ext>
          </c:extLst>
        </c:ser>
        <c:dLbls>
          <c:showLegendKey val="0"/>
          <c:showVal val="0"/>
          <c:showCatName val="0"/>
          <c:showSerName val="0"/>
          <c:showPercent val="0"/>
          <c:showBubbleSize val="0"/>
        </c:dLbls>
        <c:smooth val="0"/>
        <c:axId val="127722384"/>
        <c:axId val="127722776"/>
      </c:lineChart>
      <c:catAx>
        <c:axId val="127722384"/>
        <c:scaling>
          <c:orientation val="minMax"/>
        </c:scaling>
        <c:delete val="1"/>
        <c:axPos val="b"/>
        <c:majorTickMark val="none"/>
        <c:minorTickMark val="none"/>
        <c:tickLblPos val="nextTo"/>
        <c:crossAx val="127722776"/>
        <c:crosses val="autoZero"/>
        <c:auto val="1"/>
        <c:lblAlgn val="ctr"/>
        <c:lblOffset val="100"/>
        <c:noMultiLvlLbl val="0"/>
      </c:catAx>
      <c:valAx>
        <c:axId val="127722776"/>
        <c:scaling>
          <c:orientation val="minMax"/>
        </c:scaling>
        <c:delete val="1"/>
        <c:axPos val="l"/>
        <c:numFmt formatCode="General" sourceLinked="1"/>
        <c:majorTickMark val="none"/>
        <c:minorTickMark val="none"/>
        <c:tickLblPos val="nextTo"/>
        <c:crossAx val="127722384"/>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116568235266042E-2"/>
          <c:y val="0.23703718786003097"/>
          <c:w val="0.93588343176473399"/>
          <c:h val="0.76296281213996897"/>
        </c:manualLayout>
      </c:layout>
      <c:lineChart>
        <c:grouping val="standard"/>
        <c:varyColors val="0"/>
        <c:ser>
          <c:idx val="0"/>
          <c:order val="0"/>
          <c:spPr>
            <a:ln w="28575" cap="rnd">
              <a:solidFill>
                <a:schemeClr val="tx1"/>
              </a:solidFill>
              <a:round/>
            </a:ln>
            <a:effectLst/>
          </c:spPr>
          <c:marker>
            <c:symbol val="none"/>
          </c:marker>
          <c:val>
            <c:numRef>
              <c:f>Sheet1!$B$1:$B$21</c:f>
              <c:numCache>
                <c:formatCode>General</c:formatCode>
                <c:ptCount val="21"/>
                <c:pt idx="0">
                  <c:v>5.140929987637018E-4</c:v>
                </c:pt>
                <c:pt idx="1">
                  <c:v>1.4772828039793357E-3</c:v>
                </c:pt>
                <c:pt idx="2">
                  <c:v>3.798662007932481E-3</c:v>
                </c:pt>
                <c:pt idx="3">
                  <c:v>8.7406296979031604E-3</c:v>
                </c:pt>
                <c:pt idx="4">
                  <c:v>1.7996988837729353E-2</c:v>
                </c:pt>
                <c:pt idx="5">
                  <c:v>3.3159046264249557E-2</c:v>
                </c:pt>
                <c:pt idx="6">
                  <c:v>5.4670024891997876E-2</c:v>
                </c:pt>
                <c:pt idx="7">
                  <c:v>8.0656908173047798E-2</c:v>
                </c:pt>
                <c:pt idx="8">
                  <c:v>0.10648266850745074</c:v>
                </c:pt>
                <c:pt idx="9">
                  <c:v>0.12579440923099772</c:v>
                </c:pt>
                <c:pt idx="10">
                  <c:v>0.13298076013381088</c:v>
                </c:pt>
                <c:pt idx="11">
                  <c:v>0.12579440923099772</c:v>
                </c:pt>
                <c:pt idx="12">
                  <c:v>0.10648266850745074</c:v>
                </c:pt>
                <c:pt idx="13">
                  <c:v>8.0656908173047798E-2</c:v>
                </c:pt>
                <c:pt idx="14">
                  <c:v>5.4670024891997876E-2</c:v>
                </c:pt>
                <c:pt idx="15">
                  <c:v>3.3159046264249557E-2</c:v>
                </c:pt>
                <c:pt idx="16">
                  <c:v>1.7996988837729353E-2</c:v>
                </c:pt>
                <c:pt idx="17">
                  <c:v>8.7406296979031604E-3</c:v>
                </c:pt>
                <c:pt idx="18">
                  <c:v>3.798662007932481E-3</c:v>
                </c:pt>
                <c:pt idx="19">
                  <c:v>1.4772828039793357E-3</c:v>
                </c:pt>
                <c:pt idx="20">
                  <c:v>5.140929987637018E-4</c:v>
                </c:pt>
              </c:numCache>
            </c:numRef>
          </c:val>
          <c:smooth val="1"/>
          <c:extLst>
            <c:ext xmlns:c16="http://schemas.microsoft.com/office/drawing/2014/chart" uri="{C3380CC4-5D6E-409C-BE32-E72D297353CC}">
              <c16:uniqueId val="{00000000-6AF6-4F54-8D8E-42BBC74FA06A}"/>
            </c:ext>
          </c:extLst>
        </c:ser>
        <c:dLbls>
          <c:showLegendKey val="0"/>
          <c:showVal val="0"/>
          <c:showCatName val="0"/>
          <c:showSerName val="0"/>
          <c:showPercent val="0"/>
          <c:showBubbleSize val="0"/>
        </c:dLbls>
        <c:smooth val="0"/>
        <c:axId val="128260328"/>
        <c:axId val="128260720"/>
      </c:lineChart>
      <c:catAx>
        <c:axId val="128260328"/>
        <c:scaling>
          <c:orientation val="minMax"/>
        </c:scaling>
        <c:delete val="1"/>
        <c:axPos val="b"/>
        <c:majorTickMark val="none"/>
        <c:minorTickMark val="none"/>
        <c:tickLblPos val="nextTo"/>
        <c:crossAx val="128260720"/>
        <c:crosses val="autoZero"/>
        <c:auto val="1"/>
        <c:lblAlgn val="ctr"/>
        <c:lblOffset val="100"/>
        <c:noMultiLvlLbl val="0"/>
      </c:catAx>
      <c:valAx>
        <c:axId val="128260720"/>
        <c:scaling>
          <c:orientation val="minMax"/>
        </c:scaling>
        <c:delete val="1"/>
        <c:axPos val="l"/>
        <c:numFmt formatCode="General" sourceLinked="1"/>
        <c:majorTickMark val="none"/>
        <c:minorTickMark val="none"/>
        <c:tickLblPos val="nextTo"/>
        <c:crossAx val="128260328"/>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Probability of Interruptions per Day</c:v>
                </c:pt>
              </c:strCache>
            </c:strRef>
          </c:tx>
          <c:spPr>
            <a:ln w="19050" cap="rnd">
              <a:noFill/>
              <a:round/>
            </a:ln>
            <a:effectLst/>
          </c:spPr>
          <c:marker>
            <c:symbol val="circle"/>
            <c:size val="5"/>
            <c:spPr>
              <a:noFill/>
              <a:ln w="9525">
                <a:no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errBars>
            <c:errDir val="y"/>
            <c:errBarType val="minus"/>
            <c:errValType val="percentage"/>
            <c:noEndCap val="0"/>
            <c:val val="100"/>
            <c:spPr>
              <a:noFill/>
              <a:ln w="28575" cap="flat" cmpd="sng" algn="ctr">
                <a:solidFill>
                  <a:schemeClr val="accent1"/>
                </a:solidFill>
                <a:round/>
              </a:ln>
              <a:effectLst/>
            </c:spPr>
          </c:errBars>
          <c:xVal>
            <c:numRef>
              <c:f>Sheet1!$A$2:$A$7</c:f>
              <c:numCache>
                <c:formatCode>General</c:formatCode>
                <c:ptCount val="6"/>
                <c:pt idx="0">
                  <c:v>0</c:v>
                </c:pt>
                <c:pt idx="1">
                  <c:v>1</c:v>
                </c:pt>
                <c:pt idx="2">
                  <c:v>2</c:v>
                </c:pt>
                <c:pt idx="3">
                  <c:v>3</c:v>
                </c:pt>
                <c:pt idx="4">
                  <c:v>4</c:v>
                </c:pt>
                <c:pt idx="5">
                  <c:v>5</c:v>
                </c:pt>
              </c:numCache>
            </c:numRef>
          </c:xVal>
          <c:yVal>
            <c:numRef>
              <c:f>Sheet1!$B$2:$B$7</c:f>
              <c:numCache>
                <c:formatCode>0.00</c:formatCode>
                <c:ptCount val="6"/>
                <c:pt idx="0">
                  <c:v>0.35</c:v>
                </c:pt>
                <c:pt idx="1">
                  <c:v>0.25</c:v>
                </c:pt>
                <c:pt idx="2">
                  <c:v>0.2</c:v>
                </c:pt>
                <c:pt idx="3">
                  <c:v>0.1</c:v>
                </c:pt>
                <c:pt idx="4">
                  <c:v>0.05</c:v>
                </c:pt>
                <c:pt idx="5">
                  <c:v>0.05</c:v>
                </c:pt>
              </c:numCache>
            </c:numRef>
          </c:yVal>
          <c:smooth val="0"/>
          <c:extLst>
            <c:ext xmlns:c16="http://schemas.microsoft.com/office/drawing/2014/chart" uri="{C3380CC4-5D6E-409C-BE32-E72D297353CC}">
              <c16:uniqueId val="{00000000-E179-4DE2-8DE8-C369AFFC4A22}"/>
            </c:ext>
          </c:extLst>
        </c:ser>
        <c:dLbls>
          <c:showLegendKey val="0"/>
          <c:showVal val="0"/>
          <c:showCatName val="0"/>
          <c:showSerName val="0"/>
          <c:showPercent val="0"/>
          <c:showBubbleSize val="0"/>
        </c:dLbls>
        <c:axId val="458800168"/>
        <c:axId val="458801152"/>
      </c:scatterChart>
      <c:valAx>
        <c:axId val="458800168"/>
        <c:scaling>
          <c:orientation val="minMax"/>
          <c:min val="-1"/>
        </c:scaling>
        <c:delete val="0"/>
        <c:axPos val="b"/>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58801152"/>
        <c:crosses val="autoZero"/>
        <c:crossBetween val="midCat"/>
      </c:valAx>
      <c:valAx>
        <c:axId val="458801152"/>
        <c:scaling>
          <c:orientation val="minMax"/>
        </c:scaling>
        <c:delete val="0"/>
        <c:axPos val="l"/>
        <c:majorGridlines>
          <c:spPr>
            <a:ln w="9525" cap="flat" cmpd="sng" algn="ctr">
              <a:solidFill>
                <a:schemeClr val="bg1">
                  <a:lumMod val="6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58800168"/>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c:ext xmlns:c16="http://schemas.microsoft.com/office/drawing/2014/chart" uri="{C3380CC4-5D6E-409C-BE32-E72D297353CC}">
              <c16:uniqueId val="{00000000-220B-4488-B5E7-B3A7D7EA6504}"/>
            </c:ext>
          </c:extLst>
        </c:ser>
        <c:dLbls>
          <c:showLegendKey val="0"/>
          <c:showVal val="0"/>
          <c:showCatName val="0"/>
          <c:showSerName val="0"/>
          <c:showPercent val="0"/>
          <c:showBubbleSize val="0"/>
        </c:dLbls>
        <c:smooth val="0"/>
        <c:axId val="125973472"/>
        <c:axId val="125973864"/>
      </c:lineChart>
      <c:catAx>
        <c:axId val="125973472"/>
        <c:scaling>
          <c:orientation val="minMax"/>
        </c:scaling>
        <c:delete val="1"/>
        <c:axPos val="b"/>
        <c:majorTickMark val="none"/>
        <c:minorTickMark val="none"/>
        <c:tickLblPos val="nextTo"/>
        <c:crossAx val="125973864"/>
        <c:crosses val="autoZero"/>
        <c:auto val="1"/>
        <c:lblAlgn val="ctr"/>
        <c:lblOffset val="100"/>
        <c:noMultiLvlLbl val="0"/>
      </c:catAx>
      <c:valAx>
        <c:axId val="125973864"/>
        <c:scaling>
          <c:orientation val="minMax"/>
        </c:scaling>
        <c:delete val="1"/>
        <c:axPos val="l"/>
        <c:numFmt formatCode="General" sourceLinked="1"/>
        <c:majorTickMark val="none"/>
        <c:minorTickMark val="none"/>
        <c:tickLblPos val="nextTo"/>
        <c:crossAx val="125973472"/>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c:ext xmlns:c16="http://schemas.microsoft.com/office/drawing/2014/chart" uri="{C3380CC4-5D6E-409C-BE32-E72D297353CC}">
              <c16:uniqueId val="{00000000-EA73-4010-8512-9A82D20E05D6}"/>
            </c:ext>
          </c:extLst>
        </c:ser>
        <c:dLbls>
          <c:showLegendKey val="0"/>
          <c:showVal val="0"/>
          <c:showCatName val="0"/>
          <c:showSerName val="0"/>
          <c:showPercent val="0"/>
          <c:showBubbleSize val="0"/>
        </c:dLbls>
        <c:smooth val="0"/>
        <c:axId val="125974648"/>
        <c:axId val="125975040"/>
      </c:lineChart>
      <c:catAx>
        <c:axId val="125974648"/>
        <c:scaling>
          <c:orientation val="minMax"/>
        </c:scaling>
        <c:delete val="1"/>
        <c:axPos val="b"/>
        <c:majorTickMark val="none"/>
        <c:minorTickMark val="none"/>
        <c:tickLblPos val="nextTo"/>
        <c:crossAx val="125975040"/>
        <c:crosses val="autoZero"/>
        <c:auto val="1"/>
        <c:lblAlgn val="ctr"/>
        <c:lblOffset val="100"/>
        <c:noMultiLvlLbl val="0"/>
      </c:catAx>
      <c:valAx>
        <c:axId val="125975040"/>
        <c:scaling>
          <c:orientation val="minMax"/>
        </c:scaling>
        <c:delete val="1"/>
        <c:axPos val="l"/>
        <c:numFmt formatCode="General" sourceLinked="1"/>
        <c:majorTickMark val="none"/>
        <c:minorTickMark val="none"/>
        <c:tickLblPos val="nextTo"/>
        <c:crossAx val="125974648"/>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c:ext xmlns:c16="http://schemas.microsoft.com/office/drawing/2014/chart" uri="{C3380CC4-5D6E-409C-BE32-E72D297353CC}">
              <c16:uniqueId val="{00000000-C921-49F3-8FA9-73AA40EC5667}"/>
            </c:ext>
          </c:extLst>
        </c:ser>
        <c:dLbls>
          <c:showLegendKey val="0"/>
          <c:showVal val="0"/>
          <c:showCatName val="0"/>
          <c:showSerName val="0"/>
          <c:showPercent val="0"/>
          <c:showBubbleSize val="0"/>
        </c:dLbls>
        <c:smooth val="0"/>
        <c:axId val="126212128"/>
        <c:axId val="126212520"/>
      </c:lineChart>
      <c:catAx>
        <c:axId val="126212128"/>
        <c:scaling>
          <c:orientation val="minMax"/>
        </c:scaling>
        <c:delete val="1"/>
        <c:axPos val="b"/>
        <c:majorTickMark val="none"/>
        <c:minorTickMark val="none"/>
        <c:tickLblPos val="nextTo"/>
        <c:crossAx val="126212520"/>
        <c:crosses val="autoZero"/>
        <c:auto val="1"/>
        <c:lblAlgn val="ctr"/>
        <c:lblOffset val="100"/>
        <c:noMultiLvlLbl val="0"/>
      </c:catAx>
      <c:valAx>
        <c:axId val="126212520"/>
        <c:scaling>
          <c:orientation val="minMax"/>
        </c:scaling>
        <c:delete val="1"/>
        <c:axPos val="l"/>
        <c:numFmt formatCode="General" sourceLinked="1"/>
        <c:majorTickMark val="none"/>
        <c:minorTickMark val="none"/>
        <c:tickLblPos val="nextTo"/>
        <c:crossAx val="126212128"/>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c:ext xmlns:c16="http://schemas.microsoft.com/office/drawing/2014/chart" uri="{C3380CC4-5D6E-409C-BE32-E72D297353CC}">
              <c16:uniqueId val="{00000000-15E3-48BC-AB5F-3843C8236875}"/>
            </c:ext>
          </c:extLst>
        </c:ser>
        <c:dLbls>
          <c:showLegendKey val="0"/>
          <c:showVal val="0"/>
          <c:showCatName val="0"/>
          <c:showSerName val="0"/>
          <c:showPercent val="0"/>
          <c:showBubbleSize val="0"/>
        </c:dLbls>
        <c:smooth val="0"/>
        <c:axId val="126213304"/>
        <c:axId val="126213696"/>
      </c:lineChart>
      <c:catAx>
        <c:axId val="126213304"/>
        <c:scaling>
          <c:orientation val="minMax"/>
        </c:scaling>
        <c:delete val="1"/>
        <c:axPos val="b"/>
        <c:majorTickMark val="none"/>
        <c:minorTickMark val="none"/>
        <c:tickLblPos val="nextTo"/>
        <c:crossAx val="126213696"/>
        <c:crosses val="autoZero"/>
        <c:auto val="1"/>
        <c:lblAlgn val="ctr"/>
        <c:lblOffset val="100"/>
        <c:noMultiLvlLbl val="0"/>
      </c:catAx>
      <c:valAx>
        <c:axId val="126213696"/>
        <c:scaling>
          <c:orientation val="minMax"/>
        </c:scaling>
        <c:delete val="1"/>
        <c:axPos val="l"/>
        <c:numFmt formatCode="General" sourceLinked="1"/>
        <c:majorTickMark val="none"/>
        <c:minorTickMark val="none"/>
        <c:tickLblPos val="nextTo"/>
        <c:crossAx val="126213304"/>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25468920043532E-2"/>
          <c:y val="0.16708235670576571"/>
          <c:w val="0.86111111111111116"/>
          <c:h val="0.78440986231514098"/>
        </c:manualLayout>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c:ext xmlns:c16="http://schemas.microsoft.com/office/drawing/2014/chart" uri="{C3380CC4-5D6E-409C-BE32-E72D297353CC}">
              <c16:uniqueId val="{00000000-BF98-40EB-9252-A51E75BDF493}"/>
            </c:ext>
          </c:extLst>
        </c:ser>
        <c:dLbls>
          <c:showLegendKey val="0"/>
          <c:showVal val="0"/>
          <c:showCatName val="0"/>
          <c:showSerName val="0"/>
          <c:showPercent val="0"/>
          <c:showBubbleSize val="0"/>
        </c:dLbls>
        <c:smooth val="0"/>
        <c:axId val="126214480"/>
        <c:axId val="126214872"/>
      </c:lineChart>
      <c:catAx>
        <c:axId val="126214480"/>
        <c:scaling>
          <c:orientation val="minMax"/>
        </c:scaling>
        <c:delete val="1"/>
        <c:axPos val="b"/>
        <c:majorTickMark val="none"/>
        <c:minorTickMark val="none"/>
        <c:tickLblPos val="nextTo"/>
        <c:crossAx val="126214872"/>
        <c:crosses val="autoZero"/>
        <c:auto val="1"/>
        <c:lblAlgn val="ctr"/>
        <c:lblOffset val="100"/>
        <c:noMultiLvlLbl val="0"/>
      </c:catAx>
      <c:valAx>
        <c:axId val="126214872"/>
        <c:scaling>
          <c:orientation val="minMax"/>
        </c:scaling>
        <c:delete val="1"/>
        <c:axPos val="l"/>
        <c:numFmt formatCode="General" sourceLinked="1"/>
        <c:majorTickMark val="none"/>
        <c:minorTickMark val="none"/>
        <c:tickLblPos val="nextTo"/>
        <c:crossAx val="126214480"/>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591166689310789E-2"/>
          <c:y val="1.1574074074074095E-3"/>
          <c:w val="0.96540880503144655"/>
          <c:h val="0.8115972003499563"/>
        </c:manualLayout>
      </c:layout>
      <c:lineChart>
        <c:grouping val="standard"/>
        <c:varyColors val="0"/>
        <c:ser>
          <c:idx val="0"/>
          <c:order val="0"/>
          <c:spPr>
            <a:ln>
              <a:solidFill>
                <a:schemeClr val="tx1"/>
              </a:solidFill>
            </a:ln>
          </c:spPr>
          <c:marker>
            <c:symbol val="none"/>
          </c:marker>
          <c:cat>
            <c:numRef>
              <c:f>Sheet2!$A$2:$A$23</c:f>
              <c:numCache>
                <c:formatCode>General</c:formatCode>
                <c:ptCount val="22"/>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cat>
          <c:val>
            <c:numRef>
              <c:f>Sheet2!$B$2:$B$23</c:f>
              <c:numCache>
                <c:formatCode>General</c:formatCode>
                <c:ptCount val="22"/>
                <c:pt idx="1">
                  <c:v>2.9545656079586753E-3</c:v>
                </c:pt>
                <c:pt idx="2">
                  <c:v>7.5973240158649803E-3</c:v>
                </c:pt>
                <c:pt idx="3">
                  <c:v>1.748125939580639E-2</c:v>
                </c:pt>
                <c:pt idx="4">
                  <c:v>3.5993977675458831E-2</c:v>
                </c:pt>
                <c:pt idx="5">
                  <c:v>6.6318092528499129E-2</c:v>
                </c:pt>
                <c:pt idx="6">
                  <c:v>0.10934004978399579</c:v>
                </c:pt>
                <c:pt idx="7">
                  <c:v>0.16131381634609596</c:v>
                </c:pt>
                <c:pt idx="8">
                  <c:v>0.21296533701490197</c:v>
                </c:pt>
                <c:pt idx="9">
                  <c:v>0.25158881846199543</c:v>
                </c:pt>
                <c:pt idx="10">
                  <c:v>0.26596152026762182</c:v>
                </c:pt>
                <c:pt idx="11">
                  <c:v>0.25158881846199543</c:v>
                </c:pt>
                <c:pt idx="12">
                  <c:v>0.21296533701490197</c:v>
                </c:pt>
                <c:pt idx="13">
                  <c:v>0.16131381634609596</c:v>
                </c:pt>
                <c:pt idx="14">
                  <c:v>0.10934004978399579</c:v>
                </c:pt>
                <c:pt idx="15">
                  <c:v>6.6318092528499129E-2</c:v>
                </c:pt>
                <c:pt idx="16">
                  <c:v>3.5993977675458831E-2</c:v>
                </c:pt>
                <c:pt idx="17">
                  <c:v>1.748125939580639E-2</c:v>
                </c:pt>
                <c:pt idx="18">
                  <c:v>7.5973240158649803E-3</c:v>
                </c:pt>
                <c:pt idx="19">
                  <c:v>2.9545656079586753E-3</c:v>
                </c:pt>
              </c:numCache>
            </c:numRef>
          </c:val>
          <c:smooth val="1"/>
          <c:extLst>
            <c:ext xmlns:c16="http://schemas.microsoft.com/office/drawing/2014/chart" uri="{C3380CC4-5D6E-409C-BE32-E72D297353CC}">
              <c16:uniqueId val="{00000000-E715-4121-9FEE-FE4C5434E859}"/>
            </c:ext>
          </c:extLst>
        </c:ser>
        <c:dLbls>
          <c:showLegendKey val="0"/>
          <c:showVal val="0"/>
          <c:showCatName val="0"/>
          <c:showSerName val="0"/>
          <c:showPercent val="0"/>
          <c:showBubbleSize val="0"/>
        </c:dLbls>
        <c:smooth val="0"/>
        <c:axId val="126628032"/>
        <c:axId val="126628424"/>
      </c:lineChart>
      <c:catAx>
        <c:axId val="126628032"/>
        <c:scaling>
          <c:orientation val="minMax"/>
        </c:scaling>
        <c:delete val="0"/>
        <c:axPos val="b"/>
        <c:numFmt formatCode="General" sourceLinked="1"/>
        <c:majorTickMark val="none"/>
        <c:minorTickMark val="none"/>
        <c:tickLblPos val="none"/>
        <c:crossAx val="126628424"/>
        <c:crosses val="autoZero"/>
        <c:auto val="1"/>
        <c:lblAlgn val="ctr"/>
        <c:lblOffset val="100"/>
        <c:noMultiLvlLbl val="0"/>
      </c:catAx>
      <c:valAx>
        <c:axId val="126628424"/>
        <c:scaling>
          <c:orientation val="minMax"/>
        </c:scaling>
        <c:delete val="0"/>
        <c:axPos val="l"/>
        <c:numFmt formatCode="General" sourceLinked="1"/>
        <c:majorTickMark val="none"/>
        <c:minorTickMark val="none"/>
        <c:tickLblPos val="none"/>
        <c:crossAx val="126628032"/>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tx1"/>
              </a:solidFill>
              <a:round/>
            </a:ln>
            <a:effectLst/>
          </c:spPr>
          <c:marker>
            <c:symbol val="circle"/>
            <c:size val="5"/>
            <c:spPr>
              <a:solidFill>
                <a:schemeClr val="accent1"/>
              </a:solidFill>
              <a:ln w="19050">
                <a:solidFill>
                  <a:schemeClr val="tx1"/>
                </a:solidFill>
              </a:ln>
              <a:effectLst/>
            </c:spPr>
          </c:marker>
          <c:xVal>
            <c:numRef>
              <c:f>Sheet1!$F$6:$F$12</c:f>
              <c:numCache>
                <c:formatCode>General</c:formatCode>
                <c:ptCount val="7"/>
                <c:pt idx="0">
                  <c:v>64</c:v>
                </c:pt>
                <c:pt idx="1">
                  <c:v>66</c:v>
                </c:pt>
                <c:pt idx="2">
                  <c:v>68</c:v>
                </c:pt>
                <c:pt idx="3">
                  <c:v>70</c:v>
                </c:pt>
                <c:pt idx="4">
                  <c:v>72</c:v>
                </c:pt>
                <c:pt idx="5">
                  <c:v>74</c:v>
                </c:pt>
                <c:pt idx="6">
                  <c:v>76</c:v>
                </c:pt>
              </c:numCache>
            </c:numRef>
          </c:xVal>
          <c:yVal>
            <c:numRef>
              <c:f>Sheet1!$G$6:$G$12</c:f>
              <c:numCache>
                <c:formatCode>General</c:formatCode>
                <c:ptCount val="7"/>
                <c:pt idx="0">
                  <c:v>3</c:v>
                </c:pt>
                <c:pt idx="1">
                  <c:v>5</c:v>
                </c:pt>
                <c:pt idx="2">
                  <c:v>11</c:v>
                </c:pt>
                <c:pt idx="3">
                  <c:v>14</c:v>
                </c:pt>
                <c:pt idx="4">
                  <c:v>11</c:v>
                </c:pt>
                <c:pt idx="5">
                  <c:v>5</c:v>
                </c:pt>
                <c:pt idx="6">
                  <c:v>3</c:v>
                </c:pt>
              </c:numCache>
            </c:numRef>
          </c:yVal>
          <c:smooth val="1"/>
          <c:extLst>
            <c:ext xmlns:c16="http://schemas.microsoft.com/office/drawing/2014/chart" uri="{C3380CC4-5D6E-409C-BE32-E72D297353CC}">
              <c16:uniqueId val="{00000000-DD00-4253-934C-4627EAF5BC49}"/>
            </c:ext>
          </c:extLst>
        </c:ser>
        <c:dLbls>
          <c:showLegendKey val="0"/>
          <c:showVal val="0"/>
          <c:showCatName val="0"/>
          <c:showSerName val="0"/>
          <c:showPercent val="0"/>
          <c:showBubbleSize val="0"/>
        </c:dLbls>
        <c:axId val="126818560"/>
        <c:axId val="127175528"/>
      </c:scatterChart>
      <c:valAx>
        <c:axId val="126818560"/>
        <c:scaling>
          <c:orientation val="minMax"/>
        </c:scaling>
        <c:delete val="1"/>
        <c:axPos val="b"/>
        <c:numFmt formatCode="General" sourceLinked="1"/>
        <c:majorTickMark val="none"/>
        <c:minorTickMark val="none"/>
        <c:tickLblPos val="nextTo"/>
        <c:crossAx val="127175528"/>
        <c:crosses val="autoZero"/>
        <c:crossBetween val="midCat"/>
      </c:valAx>
      <c:valAx>
        <c:axId val="127175528"/>
        <c:scaling>
          <c:orientation val="minMax"/>
        </c:scaling>
        <c:delete val="1"/>
        <c:axPos val="l"/>
        <c:numFmt formatCode="General" sourceLinked="1"/>
        <c:majorTickMark val="none"/>
        <c:minorTickMark val="none"/>
        <c:tickLblPos val="nextTo"/>
        <c:crossAx val="1268185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85</a:t>
            </a:fld>
            <a:endParaRPr lang="en-US"/>
          </a:p>
        </p:txBody>
      </p:sp>
    </p:spTree>
    <p:extLst>
      <p:ext uri="{BB962C8B-B14F-4D97-AF65-F5344CB8AC3E}">
        <p14:creationId xmlns:p14="http://schemas.microsoft.com/office/powerpoint/2010/main" val="174952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86</a:t>
            </a:fld>
            <a:endParaRPr lang="en-US"/>
          </a:p>
        </p:txBody>
      </p:sp>
    </p:spTree>
    <p:extLst>
      <p:ext uri="{BB962C8B-B14F-4D97-AF65-F5344CB8AC3E}">
        <p14:creationId xmlns:p14="http://schemas.microsoft.com/office/powerpoint/2010/main" val="897682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87</a:t>
            </a:fld>
            <a:endParaRPr lang="en-US"/>
          </a:p>
        </p:txBody>
      </p:sp>
    </p:spTree>
    <p:extLst>
      <p:ext uri="{BB962C8B-B14F-4D97-AF65-F5344CB8AC3E}">
        <p14:creationId xmlns:p14="http://schemas.microsoft.com/office/powerpoint/2010/main" val="51453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48</a:t>
            </a:fld>
            <a:endParaRPr lang="en-US"/>
          </a:p>
        </p:txBody>
      </p:sp>
    </p:spTree>
    <p:extLst>
      <p:ext uri="{BB962C8B-B14F-4D97-AF65-F5344CB8AC3E}">
        <p14:creationId xmlns:p14="http://schemas.microsoft.com/office/powerpoint/2010/main" val="42880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8F932310-A37A-4F8B-8920-D8E1788F7F0B}" type="slidenum">
              <a:rPr lang="en-US" smtClean="0">
                <a:latin typeface="Calibri" pitchFamily="34" charset="0"/>
              </a:rPr>
              <a:pPr eaLnBrk="1" fontAlgn="base" hangingPunct="1">
                <a:spcBef>
                  <a:spcPct val="0"/>
                </a:spcBef>
                <a:spcAft>
                  <a:spcPct val="0"/>
                </a:spcAft>
              </a:pPr>
              <a:t>74</a:t>
            </a:fld>
            <a:endParaRPr lang="en-US">
              <a:latin typeface="Calibri" pitchFamily="34" charset="0"/>
            </a:endParaRPr>
          </a:p>
        </p:txBody>
      </p:sp>
    </p:spTree>
    <p:extLst>
      <p:ext uri="{BB962C8B-B14F-4D97-AF65-F5344CB8AC3E}">
        <p14:creationId xmlns:p14="http://schemas.microsoft.com/office/powerpoint/2010/main" val="234443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8F932310-A37A-4F8B-8920-D8E1788F7F0B}" type="slidenum">
              <a:rPr lang="en-US" smtClean="0">
                <a:latin typeface="Calibri" pitchFamily="34" charset="0"/>
              </a:rPr>
              <a:pPr eaLnBrk="1" fontAlgn="base" hangingPunct="1">
                <a:spcBef>
                  <a:spcPct val="0"/>
                </a:spcBef>
                <a:spcAft>
                  <a:spcPct val="0"/>
                </a:spcAft>
              </a:pPr>
              <a:t>76</a:t>
            </a:fld>
            <a:endParaRPr lang="en-US">
              <a:latin typeface="Calibri" pitchFamily="34" charset="0"/>
            </a:endParaRPr>
          </a:p>
        </p:txBody>
      </p:sp>
    </p:spTree>
    <p:extLst>
      <p:ext uri="{BB962C8B-B14F-4D97-AF65-F5344CB8AC3E}">
        <p14:creationId xmlns:p14="http://schemas.microsoft.com/office/powerpoint/2010/main" val="146604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8F932310-A37A-4F8B-8920-D8E1788F7F0B}" type="slidenum">
              <a:rPr lang="en-US" smtClean="0">
                <a:latin typeface="Calibri" pitchFamily="34" charset="0"/>
              </a:rPr>
              <a:pPr eaLnBrk="1" fontAlgn="base" hangingPunct="1">
                <a:spcBef>
                  <a:spcPct val="0"/>
                </a:spcBef>
                <a:spcAft>
                  <a:spcPct val="0"/>
                </a:spcAft>
              </a:pPr>
              <a:t>77</a:t>
            </a:fld>
            <a:endParaRPr lang="en-US">
              <a:latin typeface="Calibri" pitchFamily="34" charset="0"/>
            </a:endParaRPr>
          </a:p>
        </p:txBody>
      </p:sp>
    </p:spTree>
    <p:extLst>
      <p:ext uri="{BB962C8B-B14F-4D97-AF65-F5344CB8AC3E}">
        <p14:creationId xmlns:p14="http://schemas.microsoft.com/office/powerpoint/2010/main" val="12606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8F932310-A37A-4F8B-8920-D8E1788F7F0B}" type="slidenum">
              <a:rPr lang="en-US" smtClean="0">
                <a:latin typeface="Calibri" pitchFamily="34" charset="0"/>
              </a:rPr>
              <a:pPr eaLnBrk="1" fontAlgn="base" hangingPunct="1">
                <a:spcBef>
                  <a:spcPct val="0"/>
                </a:spcBef>
                <a:spcAft>
                  <a:spcPct val="0"/>
                </a:spcAft>
              </a:pPr>
              <a:t>78</a:t>
            </a:fld>
            <a:endParaRPr lang="en-US">
              <a:latin typeface="Calibri" pitchFamily="34" charset="0"/>
            </a:endParaRPr>
          </a:p>
        </p:txBody>
      </p:sp>
    </p:spTree>
    <p:extLst>
      <p:ext uri="{BB962C8B-B14F-4D97-AF65-F5344CB8AC3E}">
        <p14:creationId xmlns:p14="http://schemas.microsoft.com/office/powerpoint/2010/main" val="325334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79</a:t>
            </a:fld>
            <a:endParaRPr lang="en-US"/>
          </a:p>
        </p:txBody>
      </p:sp>
    </p:spTree>
    <p:extLst>
      <p:ext uri="{BB962C8B-B14F-4D97-AF65-F5344CB8AC3E}">
        <p14:creationId xmlns:p14="http://schemas.microsoft.com/office/powerpoint/2010/main" val="91841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83</a:t>
            </a:fld>
            <a:endParaRPr lang="en-US"/>
          </a:p>
        </p:txBody>
      </p:sp>
    </p:spTree>
    <p:extLst>
      <p:ext uri="{BB962C8B-B14F-4D97-AF65-F5344CB8AC3E}">
        <p14:creationId xmlns:p14="http://schemas.microsoft.com/office/powerpoint/2010/main" val="203268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84</a:t>
            </a:fld>
            <a:endParaRPr lang="en-US"/>
          </a:p>
        </p:txBody>
      </p:sp>
    </p:spTree>
    <p:extLst>
      <p:ext uri="{BB962C8B-B14F-4D97-AF65-F5344CB8AC3E}">
        <p14:creationId xmlns:p14="http://schemas.microsoft.com/office/powerpoint/2010/main" val="342329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ase in point">
  <p:cSld name="1_Case in point">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12"/>
          <p:cNvSpPr/>
          <p:nvPr/>
        </p:nvSpPr>
        <p:spPr>
          <a:xfrm>
            <a:off x="-4825" y="5486400"/>
            <a:ext cx="8542400" cy="685800"/>
          </a:xfrm>
          <a:prstGeom prst="rect">
            <a:avLst/>
          </a:prstGeom>
          <a:gradFill>
            <a:gsLst>
              <a:gs pos="0">
                <a:srgbClr val="77787D"/>
              </a:gs>
              <a:gs pos="50000">
                <a:srgbClr val="ADAEB5"/>
              </a:gs>
              <a:gs pos="100000">
                <a:srgbClr val="CED0D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2"/>
          <p:cNvSpPr/>
          <p:nvPr/>
        </p:nvSpPr>
        <p:spPr>
          <a:xfrm>
            <a:off x="-4825" y="5611813"/>
            <a:ext cx="8542400" cy="407987"/>
          </a:xfrm>
          <a:prstGeom prst="rect">
            <a:avLst/>
          </a:prstGeom>
          <a:gradFill>
            <a:gsLst>
              <a:gs pos="0">
                <a:srgbClr val="494A58"/>
              </a:gs>
              <a:gs pos="50000">
                <a:srgbClr val="6C6E81"/>
              </a:gs>
              <a:gs pos="100000">
                <a:srgbClr val="81849B"/>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2"/>
          <p:cNvSpPr/>
          <p:nvPr/>
        </p:nvSpPr>
        <p:spPr>
          <a:xfrm>
            <a:off x="5037466" y="772886"/>
            <a:ext cx="160131" cy="315459"/>
          </a:xfrm>
          <a:prstGeom prst="rightArrow">
            <a:avLst>
              <a:gd name="adj1" fmla="val 50000"/>
              <a:gd name="adj2" fmla="val 201887"/>
            </a:avLst>
          </a:prstGeom>
          <a:solidFill>
            <a:srgbClr val="03A3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 name="Google Shape;59;p12"/>
          <p:cNvSpPr txBox="1">
            <a:spLocks noGrp="1"/>
          </p:cNvSpPr>
          <p:nvPr>
            <p:ph type="body" idx="1"/>
          </p:nvPr>
        </p:nvSpPr>
        <p:spPr>
          <a:xfrm>
            <a:off x="1023713" y="1164317"/>
            <a:ext cx="3929063" cy="479424"/>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56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0" name="Google Shape;60;p12"/>
          <p:cNvSpPr txBox="1">
            <a:spLocks noGrp="1"/>
          </p:cNvSpPr>
          <p:nvPr>
            <p:ph type="body" idx="2"/>
          </p:nvPr>
        </p:nvSpPr>
        <p:spPr>
          <a:xfrm>
            <a:off x="1023713" y="758593"/>
            <a:ext cx="3929063" cy="286438"/>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1" name="Google Shape;61;p12"/>
          <p:cNvSpPr txBox="1">
            <a:spLocks noGrp="1"/>
          </p:cNvSpPr>
          <p:nvPr>
            <p:ph type="body" idx="3"/>
          </p:nvPr>
        </p:nvSpPr>
        <p:spPr>
          <a:xfrm>
            <a:off x="903515" y="2104328"/>
            <a:ext cx="4049262" cy="1596815"/>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2" name="Google Shape;62;p12"/>
          <p:cNvSpPr>
            <a:spLocks noGrp="1"/>
          </p:cNvSpPr>
          <p:nvPr>
            <p:ph type="pic" idx="4"/>
          </p:nvPr>
        </p:nvSpPr>
        <p:spPr>
          <a:xfrm>
            <a:off x="5690960" y="490538"/>
            <a:ext cx="2874963" cy="5692775"/>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63" name="Google Shape;63;p12"/>
          <p:cNvSpPr txBox="1">
            <a:spLocks noGrp="1"/>
          </p:cNvSpPr>
          <p:nvPr>
            <p:ph type="body" idx="5"/>
          </p:nvPr>
        </p:nvSpPr>
        <p:spPr>
          <a:xfrm>
            <a:off x="903515" y="3864429"/>
            <a:ext cx="4049262" cy="1545771"/>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280"/>
              </a:spcBef>
              <a:spcAft>
                <a:spcPts val="0"/>
              </a:spcAft>
              <a:buClr>
                <a:srgbClr val="0070C0"/>
              </a:buClr>
              <a:buSzPts val="1400"/>
              <a:buFont typeface="Arial"/>
              <a:buNone/>
              <a:defRPr sz="1400" b="0" i="0" u="none" strike="noStrike" cap="none">
                <a:solidFill>
                  <a:srgbClr val="0070C0"/>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f Coloumn Graph">
  <p:cSld name="Title of Coloumn Graph">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6" name="Google Shape;66;p13"/>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f Bar Graph">
  <p:cSld name="Title of Bar Graph">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 name="Google Shape;69;p14"/>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f Pie Chart">
  <p:cSld name="Title of Pie Chart">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 name="Google Shape;72;p15"/>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f Pie Chart 2">
  <p:cSld name="Title of Pie Chart 2">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5" name="Google Shape;75;p16"/>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f Pie Chart 2">
  <p:cSld name="1_Title of Pie Chart 2">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Icons">
  <p:cSld name="4 Icons">
    <p:spTree>
      <p:nvGrpSpPr>
        <p:cNvPr id="1" name="Shape 78"/>
        <p:cNvGrpSpPr/>
        <p:nvPr/>
      </p:nvGrpSpPr>
      <p:grpSpPr>
        <a:xfrm>
          <a:off x="0" y="0"/>
          <a:ext cx="0" cy="0"/>
          <a:chOff x="0" y="0"/>
          <a:chExt cx="0" cy="0"/>
        </a:xfrm>
      </p:grpSpPr>
      <p:sp>
        <p:nvSpPr>
          <p:cNvPr id="79" name="Google Shape;79;p18"/>
          <p:cNvSpPr/>
          <p:nvPr/>
        </p:nvSpPr>
        <p:spPr>
          <a:xfrm>
            <a:off x="355600" y="5858423"/>
            <a:ext cx="8432800" cy="550531"/>
          </a:xfrm>
          <a:prstGeom prst="ellipse">
            <a:avLst/>
          </a:prstGeom>
          <a:gradFill>
            <a:gsLst>
              <a:gs pos="0">
                <a:srgbClr val="080808">
                  <a:alpha val="29803"/>
                </a:srgbClr>
              </a:gs>
              <a:gs pos="100000">
                <a:srgbClr val="0040A8">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80;p18"/>
          <p:cNvSpPr txBox="1">
            <a:spLocks noGrp="1"/>
          </p:cNvSpPr>
          <p:nvPr>
            <p:ph type="body" idx="1"/>
          </p:nvPr>
        </p:nvSpPr>
        <p:spPr>
          <a:xfrm>
            <a:off x="785078"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1" name="Google Shape;81;p18"/>
          <p:cNvSpPr txBox="1">
            <a:spLocks noGrp="1"/>
          </p:cNvSpPr>
          <p:nvPr>
            <p:ph type="body" idx="2"/>
          </p:nvPr>
        </p:nvSpPr>
        <p:spPr>
          <a:xfrm>
            <a:off x="28323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2" name="Google Shape;82;p18"/>
          <p:cNvSpPr txBox="1">
            <a:spLocks noGrp="1"/>
          </p:cNvSpPr>
          <p:nvPr>
            <p:ph type="body" idx="3"/>
          </p:nvPr>
        </p:nvSpPr>
        <p:spPr>
          <a:xfrm>
            <a:off x="49056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3" name="Google Shape;83;p18"/>
          <p:cNvSpPr txBox="1">
            <a:spLocks noGrp="1"/>
          </p:cNvSpPr>
          <p:nvPr>
            <p:ph type="body" idx="4"/>
          </p:nvPr>
        </p:nvSpPr>
        <p:spPr>
          <a:xfrm>
            <a:off x="6884396"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4" name="Google Shape;84;p18"/>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cons in Circle 2">
  <p:cSld name="Icons in Circle 2">
    <p:spTree>
      <p:nvGrpSpPr>
        <p:cNvPr id="1" name="Shape 85"/>
        <p:cNvGrpSpPr/>
        <p:nvPr/>
      </p:nvGrpSpPr>
      <p:grpSpPr>
        <a:xfrm>
          <a:off x="0" y="0"/>
          <a:ext cx="0" cy="0"/>
          <a:chOff x="0" y="0"/>
          <a:chExt cx="0" cy="0"/>
        </a:xfrm>
      </p:grpSpPr>
      <p:sp>
        <p:nvSpPr>
          <p:cNvPr id="86" name="Google Shape;86;p19"/>
          <p:cNvSpPr/>
          <p:nvPr/>
        </p:nvSpPr>
        <p:spPr>
          <a:xfrm>
            <a:off x="2643450" y="1730903"/>
            <a:ext cx="3857101" cy="3857101"/>
          </a:xfrm>
          <a:prstGeom prst="ellipse">
            <a:avLst/>
          </a:prstGeom>
          <a:noFill/>
          <a:ln w="127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9"/>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88" name="Google Shape;88;p19"/>
          <p:cNvSpPr/>
          <p:nvPr/>
        </p:nvSpPr>
        <p:spPr>
          <a:xfrm>
            <a:off x="2153393"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89" name="Google Shape;89;p19"/>
          <p:cNvSpPr txBox="1">
            <a:spLocks noGrp="1"/>
          </p:cNvSpPr>
          <p:nvPr>
            <p:ph type="body" idx="1"/>
          </p:nvPr>
        </p:nvSpPr>
        <p:spPr>
          <a:xfrm>
            <a:off x="3474131" y="3152631"/>
            <a:ext cx="2231528" cy="693655"/>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0" name="Google Shape;90;p19"/>
          <p:cNvSpPr/>
          <p:nvPr/>
        </p:nvSpPr>
        <p:spPr>
          <a:xfrm>
            <a:off x="5956137"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1" name="Google Shape;91;p19"/>
          <p:cNvSpPr/>
          <p:nvPr/>
        </p:nvSpPr>
        <p:spPr>
          <a:xfrm>
            <a:off x="4093278" y="1338103"/>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2" name="Google Shape;92;p19"/>
          <p:cNvSpPr/>
          <p:nvPr/>
        </p:nvSpPr>
        <p:spPr>
          <a:xfrm>
            <a:off x="4093278" y="5126298"/>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3" name="Google Shape;93;p19"/>
          <p:cNvSpPr txBox="1">
            <a:spLocks noGrp="1"/>
          </p:cNvSpPr>
          <p:nvPr>
            <p:ph type="body" idx="2"/>
          </p:nvPr>
        </p:nvSpPr>
        <p:spPr>
          <a:xfrm>
            <a:off x="3863878" y="953610"/>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4" name="Google Shape;94;p19"/>
          <p:cNvSpPr txBox="1">
            <a:spLocks noGrp="1"/>
          </p:cNvSpPr>
          <p:nvPr>
            <p:ph type="body" idx="3"/>
          </p:nvPr>
        </p:nvSpPr>
        <p:spPr>
          <a:xfrm>
            <a:off x="3863878" y="6124845"/>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5" name="Google Shape;95;p19"/>
          <p:cNvSpPr txBox="1">
            <a:spLocks noGrp="1"/>
          </p:cNvSpPr>
          <p:nvPr>
            <p:ph type="body" idx="4"/>
          </p:nvPr>
        </p:nvSpPr>
        <p:spPr>
          <a:xfrm>
            <a:off x="6998963"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6" name="Google Shape;96;p19"/>
          <p:cNvSpPr txBox="1">
            <a:spLocks noGrp="1"/>
          </p:cNvSpPr>
          <p:nvPr>
            <p:ph type="body" idx="5"/>
          </p:nvPr>
        </p:nvSpPr>
        <p:spPr>
          <a:xfrm>
            <a:off x="701622"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blipFill rotWithShape="1">
          <a:blip r:embed="rId2">
            <a:alphaModFix/>
          </a:blip>
          <a:stretch>
            <a:fillRect/>
          </a:stretch>
        </a:blipFill>
        <a:effectLst/>
      </p:bgPr>
    </p:bg>
    <p:spTree>
      <p:nvGrpSpPr>
        <p:cNvPr id="1" name="Shape 97"/>
        <p:cNvGrpSpPr/>
        <p:nvPr/>
      </p:nvGrpSpPr>
      <p:grpSpPr>
        <a:xfrm>
          <a:off x="0" y="0"/>
          <a:ext cx="0" cy="0"/>
          <a:chOff x="0" y="0"/>
          <a:chExt cx="0" cy="0"/>
        </a:xfrm>
      </p:grpSpPr>
      <p:grpSp>
        <p:nvGrpSpPr>
          <p:cNvPr id="98" name="Google Shape;98;p20"/>
          <p:cNvGrpSpPr/>
          <p:nvPr/>
        </p:nvGrpSpPr>
        <p:grpSpPr>
          <a:xfrm>
            <a:off x="152400" y="381000"/>
            <a:ext cx="6838950" cy="3365500"/>
            <a:chOff x="664" y="1951"/>
            <a:chExt cx="4308" cy="2120"/>
          </a:xfrm>
        </p:grpSpPr>
        <p:sp>
          <p:nvSpPr>
            <p:cNvPr id="99" name="Google Shape;99;p20"/>
            <p:cNvSpPr/>
            <p:nvPr/>
          </p:nvSpPr>
          <p:spPr>
            <a:xfrm>
              <a:off x="743" y="2045"/>
              <a:ext cx="1267" cy="1938"/>
            </a:xfrm>
            <a:custGeom>
              <a:avLst/>
              <a:gdLst/>
              <a:ahLst/>
              <a:cxnLst/>
              <a:rect l="l" t="t" r="r" b="b"/>
              <a:pathLst>
                <a:path w="120000" h="120000" extrusionOk="0">
                  <a:moveTo>
                    <a:pt x="141" y="11693"/>
                  </a:moveTo>
                  <a:lnTo>
                    <a:pt x="4822" y="12250"/>
                  </a:lnTo>
                  <a:lnTo>
                    <a:pt x="8226" y="11972"/>
                  </a:lnTo>
                  <a:lnTo>
                    <a:pt x="13333" y="10023"/>
                  </a:lnTo>
                  <a:lnTo>
                    <a:pt x="16737" y="9744"/>
                  </a:lnTo>
                  <a:lnTo>
                    <a:pt x="22695" y="9744"/>
                  </a:lnTo>
                  <a:lnTo>
                    <a:pt x="26099" y="10023"/>
                  </a:lnTo>
                  <a:lnTo>
                    <a:pt x="28226" y="11415"/>
                  </a:lnTo>
                  <a:lnTo>
                    <a:pt x="30780" y="11136"/>
                  </a:lnTo>
                  <a:lnTo>
                    <a:pt x="29929" y="13642"/>
                  </a:lnTo>
                  <a:lnTo>
                    <a:pt x="28652" y="16426"/>
                  </a:lnTo>
                  <a:lnTo>
                    <a:pt x="29503" y="20603"/>
                  </a:lnTo>
                  <a:lnTo>
                    <a:pt x="28936" y="22273"/>
                  </a:lnTo>
                  <a:lnTo>
                    <a:pt x="26950" y="21995"/>
                  </a:lnTo>
                  <a:lnTo>
                    <a:pt x="19290" y="27006"/>
                  </a:lnTo>
                  <a:lnTo>
                    <a:pt x="16737" y="29141"/>
                  </a:lnTo>
                  <a:lnTo>
                    <a:pt x="17163" y="31183"/>
                  </a:lnTo>
                  <a:lnTo>
                    <a:pt x="15460" y="33132"/>
                  </a:lnTo>
                  <a:lnTo>
                    <a:pt x="19007" y="35916"/>
                  </a:lnTo>
                  <a:lnTo>
                    <a:pt x="18581" y="39164"/>
                  </a:lnTo>
                  <a:lnTo>
                    <a:pt x="20141" y="44733"/>
                  </a:lnTo>
                  <a:lnTo>
                    <a:pt x="22695" y="46867"/>
                  </a:lnTo>
                  <a:lnTo>
                    <a:pt x="22978" y="45011"/>
                  </a:lnTo>
                  <a:lnTo>
                    <a:pt x="22411" y="44547"/>
                  </a:lnTo>
                  <a:lnTo>
                    <a:pt x="21418" y="38700"/>
                  </a:lnTo>
                  <a:lnTo>
                    <a:pt x="23120" y="38515"/>
                  </a:lnTo>
                  <a:lnTo>
                    <a:pt x="23262" y="42041"/>
                  </a:lnTo>
                  <a:lnTo>
                    <a:pt x="26950" y="46218"/>
                  </a:lnTo>
                  <a:lnTo>
                    <a:pt x="26099" y="49837"/>
                  </a:lnTo>
                  <a:lnTo>
                    <a:pt x="33900" y="53549"/>
                  </a:lnTo>
                  <a:lnTo>
                    <a:pt x="40000" y="54013"/>
                  </a:lnTo>
                  <a:lnTo>
                    <a:pt x="43404" y="56055"/>
                  </a:lnTo>
                  <a:lnTo>
                    <a:pt x="46099" y="55684"/>
                  </a:lnTo>
                  <a:lnTo>
                    <a:pt x="48226" y="56798"/>
                  </a:lnTo>
                  <a:lnTo>
                    <a:pt x="49503" y="59025"/>
                  </a:lnTo>
                  <a:lnTo>
                    <a:pt x="56312" y="62645"/>
                  </a:lnTo>
                  <a:lnTo>
                    <a:pt x="59716" y="60696"/>
                  </a:lnTo>
                  <a:lnTo>
                    <a:pt x="60141" y="62645"/>
                  </a:lnTo>
                  <a:lnTo>
                    <a:pt x="60567" y="65986"/>
                  </a:lnTo>
                  <a:lnTo>
                    <a:pt x="55744" y="69141"/>
                  </a:lnTo>
                  <a:lnTo>
                    <a:pt x="55886" y="71554"/>
                  </a:lnTo>
                  <a:lnTo>
                    <a:pt x="54609" y="74617"/>
                  </a:lnTo>
                  <a:lnTo>
                    <a:pt x="56879" y="75823"/>
                  </a:lnTo>
                  <a:lnTo>
                    <a:pt x="60141" y="77401"/>
                  </a:lnTo>
                  <a:lnTo>
                    <a:pt x="64964" y="82691"/>
                  </a:lnTo>
                  <a:lnTo>
                    <a:pt x="67801" y="83526"/>
                  </a:lnTo>
                  <a:lnTo>
                    <a:pt x="71631" y="85754"/>
                  </a:lnTo>
                  <a:lnTo>
                    <a:pt x="73333" y="93828"/>
                  </a:lnTo>
                  <a:lnTo>
                    <a:pt x="75035" y="101067"/>
                  </a:lnTo>
                  <a:lnTo>
                    <a:pt x="74184" y="104129"/>
                  </a:lnTo>
                  <a:lnTo>
                    <a:pt x="77588" y="107192"/>
                  </a:lnTo>
                  <a:lnTo>
                    <a:pt x="79290" y="109698"/>
                  </a:lnTo>
                  <a:lnTo>
                    <a:pt x="80709" y="114060"/>
                  </a:lnTo>
                  <a:lnTo>
                    <a:pt x="84680" y="117865"/>
                  </a:lnTo>
                  <a:lnTo>
                    <a:pt x="91205" y="119999"/>
                  </a:lnTo>
                  <a:lnTo>
                    <a:pt x="98014" y="119443"/>
                  </a:lnTo>
                  <a:lnTo>
                    <a:pt x="90780" y="116937"/>
                  </a:lnTo>
                  <a:lnTo>
                    <a:pt x="89787" y="114709"/>
                  </a:lnTo>
                  <a:lnTo>
                    <a:pt x="91347" y="112668"/>
                  </a:lnTo>
                  <a:lnTo>
                    <a:pt x="88226" y="111090"/>
                  </a:lnTo>
                  <a:lnTo>
                    <a:pt x="91063" y="108306"/>
                  </a:lnTo>
                  <a:lnTo>
                    <a:pt x="88226" y="106728"/>
                  </a:lnTo>
                  <a:lnTo>
                    <a:pt x="91347" y="107006"/>
                  </a:lnTo>
                  <a:lnTo>
                    <a:pt x="91205" y="104129"/>
                  </a:lnTo>
                  <a:lnTo>
                    <a:pt x="94326" y="105243"/>
                  </a:lnTo>
                  <a:lnTo>
                    <a:pt x="97021" y="103387"/>
                  </a:lnTo>
                  <a:lnTo>
                    <a:pt x="94609" y="100232"/>
                  </a:lnTo>
                  <a:lnTo>
                    <a:pt x="98014" y="101345"/>
                  </a:lnTo>
                  <a:lnTo>
                    <a:pt x="102695" y="96334"/>
                  </a:lnTo>
                  <a:lnTo>
                    <a:pt x="104113" y="95220"/>
                  </a:lnTo>
                  <a:lnTo>
                    <a:pt x="104680" y="91972"/>
                  </a:lnTo>
                  <a:lnTo>
                    <a:pt x="111205" y="90487"/>
                  </a:lnTo>
                  <a:lnTo>
                    <a:pt x="114326" y="87238"/>
                  </a:lnTo>
                  <a:lnTo>
                    <a:pt x="115460" y="84918"/>
                  </a:lnTo>
                  <a:lnTo>
                    <a:pt x="115035" y="81020"/>
                  </a:lnTo>
                  <a:lnTo>
                    <a:pt x="120000" y="76287"/>
                  </a:lnTo>
                  <a:lnTo>
                    <a:pt x="117163" y="73225"/>
                  </a:lnTo>
                  <a:lnTo>
                    <a:pt x="110070" y="71368"/>
                  </a:lnTo>
                  <a:lnTo>
                    <a:pt x="102695" y="69605"/>
                  </a:lnTo>
                  <a:lnTo>
                    <a:pt x="97588" y="69327"/>
                  </a:lnTo>
                  <a:lnTo>
                    <a:pt x="97588" y="65429"/>
                  </a:lnTo>
                  <a:lnTo>
                    <a:pt x="89503" y="62923"/>
                  </a:lnTo>
                  <a:lnTo>
                    <a:pt x="82695" y="59025"/>
                  </a:lnTo>
                  <a:lnTo>
                    <a:pt x="78297" y="59396"/>
                  </a:lnTo>
                  <a:lnTo>
                    <a:pt x="74326" y="59211"/>
                  </a:lnTo>
                  <a:lnTo>
                    <a:pt x="72340" y="57726"/>
                  </a:lnTo>
                  <a:lnTo>
                    <a:pt x="69078" y="58468"/>
                  </a:lnTo>
                  <a:lnTo>
                    <a:pt x="69787" y="57447"/>
                  </a:lnTo>
                  <a:lnTo>
                    <a:pt x="66241" y="58839"/>
                  </a:lnTo>
                  <a:lnTo>
                    <a:pt x="64113" y="58839"/>
                  </a:lnTo>
                  <a:lnTo>
                    <a:pt x="61843" y="60974"/>
                  </a:lnTo>
                  <a:lnTo>
                    <a:pt x="59290" y="59025"/>
                  </a:lnTo>
                  <a:lnTo>
                    <a:pt x="56312" y="60696"/>
                  </a:lnTo>
                  <a:lnTo>
                    <a:pt x="53049" y="59303"/>
                  </a:lnTo>
                  <a:lnTo>
                    <a:pt x="53758" y="57633"/>
                  </a:lnTo>
                  <a:lnTo>
                    <a:pt x="53758" y="54477"/>
                  </a:lnTo>
                  <a:lnTo>
                    <a:pt x="49503" y="54570"/>
                  </a:lnTo>
                  <a:lnTo>
                    <a:pt x="47375" y="52900"/>
                  </a:lnTo>
                  <a:lnTo>
                    <a:pt x="52198" y="49280"/>
                  </a:lnTo>
                  <a:lnTo>
                    <a:pt x="50496" y="48723"/>
                  </a:lnTo>
                  <a:lnTo>
                    <a:pt x="46666" y="49280"/>
                  </a:lnTo>
                  <a:lnTo>
                    <a:pt x="44822" y="51229"/>
                  </a:lnTo>
                  <a:lnTo>
                    <a:pt x="42269" y="51508"/>
                  </a:lnTo>
                  <a:lnTo>
                    <a:pt x="38156" y="49466"/>
                  </a:lnTo>
                  <a:lnTo>
                    <a:pt x="40283" y="44083"/>
                  </a:lnTo>
                  <a:lnTo>
                    <a:pt x="44822" y="41484"/>
                  </a:lnTo>
                  <a:lnTo>
                    <a:pt x="48652" y="41484"/>
                  </a:lnTo>
                  <a:lnTo>
                    <a:pt x="52482" y="42320"/>
                  </a:lnTo>
                  <a:lnTo>
                    <a:pt x="52198" y="41763"/>
                  </a:lnTo>
                  <a:lnTo>
                    <a:pt x="54326" y="40278"/>
                  </a:lnTo>
                  <a:lnTo>
                    <a:pt x="59716" y="42041"/>
                  </a:lnTo>
                  <a:lnTo>
                    <a:pt x="60141" y="44825"/>
                  </a:lnTo>
                  <a:lnTo>
                    <a:pt x="62695" y="45661"/>
                  </a:lnTo>
                  <a:lnTo>
                    <a:pt x="63546" y="41763"/>
                  </a:lnTo>
                  <a:lnTo>
                    <a:pt x="62269" y="39814"/>
                  </a:lnTo>
                  <a:lnTo>
                    <a:pt x="70780" y="37401"/>
                  </a:lnTo>
                  <a:lnTo>
                    <a:pt x="75035" y="34802"/>
                  </a:lnTo>
                  <a:lnTo>
                    <a:pt x="78014" y="32296"/>
                  </a:lnTo>
                  <a:lnTo>
                    <a:pt x="80141" y="31183"/>
                  </a:lnTo>
                  <a:lnTo>
                    <a:pt x="83971" y="31461"/>
                  </a:lnTo>
                  <a:lnTo>
                    <a:pt x="84397" y="29512"/>
                  </a:lnTo>
                  <a:lnTo>
                    <a:pt x="90780" y="27285"/>
                  </a:lnTo>
                  <a:lnTo>
                    <a:pt x="90638" y="29512"/>
                  </a:lnTo>
                  <a:lnTo>
                    <a:pt x="96453" y="27935"/>
                  </a:lnTo>
                  <a:lnTo>
                    <a:pt x="93758" y="26450"/>
                  </a:lnTo>
                  <a:lnTo>
                    <a:pt x="95035" y="24965"/>
                  </a:lnTo>
                  <a:lnTo>
                    <a:pt x="93617" y="24222"/>
                  </a:lnTo>
                  <a:lnTo>
                    <a:pt x="91205" y="25336"/>
                  </a:lnTo>
                  <a:lnTo>
                    <a:pt x="91347" y="23758"/>
                  </a:lnTo>
                  <a:lnTo>
                    <a:pt x="99290" y="23387"/>
                  </a:lnTo>
                  <a:lnTo>
                    <a:pt x="105673" y="22273"/>
                  </a:lnTo>
                  <a:lnTo>
                    <a:pt x="108226" y="21160"/>
                  </a:lnTo>
                  <a:lnTo>
                    <a:pt x="105248" y="18283"/>
                  </a:lnTo>
                  <a:cubicBezTo>
                    <a:pt x="104539" y="17169"/>
                    <a:pt x="104893" y="14802"/>
                    <a:pt x="103971" y="14385"/>
                  </a:cubicBezTo>
                  <a:cubicBezTo>
                    <a:pt x="103262" y="13921"/>
                    <a:pt x="100921" y="15916"/>
                    <a:pt x="99716" y="15870"/>
                  </a:cubicBezTo>
                  <a:lnTo>
                    <a:pt x="97588" y="14477"/>
                  </a:lnTo>
                  <a:lnTo>
                    <a:pt x="97588" y="12529"/>
                  </a:lnTo>
                  <a:lnTo>
                    <a:pt x="94184" y="12250"/>
                  </a:lnTo>
                  <a:lnTo>
                    <a:pt x="93049" y="11693"/>
                  </a:lnTo>
                  <a:lnTo>
                    <a:pt x="89078" y="14570"/>
                  </a:lnTo>
                  <a:lnTo>
                    <a:pt x="86666" y="16890"/>
                  </a:lnTo>
                  <a:lnTo>
                    <a:pt x="83120" y="18654"/>
                  </a:lnTo>
                  <a:lnTo>
                    <a:pt x="80567" y="21995"/>
                  </a:lnTo>
                  <a:lnTo>
                    <a:pt x="78723" y="20603"/>
                  </a:lnTo>
                  <a:lnTo>
                    <a:pt x="80000" y="18283"/>
                  </a:lnTo>
                  <a:lnTo>
                    <a:pt x="73617" y="15498"/>
                  </a:lnTo>
                  <a:lnTo>
                    <a:pt x="72482" y="14106"/>
                  </a:lnTo>
                  <a:lnTo>
                    <a:pt x="79574" y="10487"/>
                  </a:lnTo>
                  <a:lnTo>
                    <a:pt x="83971" y="10301"/>
                  </a:lnTo>
                  <a:lnTo>
                    <a:pt x="85957" y="11136"/>
                  </a:lnTo>
                  <a:lnTo>
                    <a:pt x="88510" y="10208"/>
                  </a:lnTo>
                  <a:lnTo>
                    <a:pt x="92198" y="10208"/>
                  </a:lnTo>
                  <a:lnTo>
                    <a:pt x="89787" y="9187"/>
                  </a:lnTo>
                  <a:lnTo>
                    <a:pt x="85673" y="9095"/>
                  </a:lnTo>
                  <a:lnTo>
                    <a:pt x="88652" y="8074"/>
                  </a:lnTo>
                  <a:lnTo>
                    <a:pt x="94184" y="7981"/>
                  </a:lnTo>
                  <a:lnTo>
                    <a:pt x="96737" y="6125"/>
                  </a:lnTo>
                  <a:cubicBezTo>
                    <a:pt x="95460" y="5754"/>
                    <a:pt x="95248" y="5522"/>
                    <a:pt x="93900" y="5661"/>
                  </a:cubicBezTo>
                  <a:cubicBezTo>
                    <a:pt x="92907" y="5754"/>
                    <a:pt x="91773" y="6125"/>
                    <a:pt x="91205" y="6682"/>
                  </a:cubicBezTo>
                  <a:cubicBezTo>
                    <a:pt x="90921" y="6914"/>
                    <a:pt x="90354" y="6867"/>
                    <a:pt x="89929" y="6960"/>
                  </a:cubicBezTo>
                  <a:cubicBezTo>
                    <a:pt x="89787" y="6682"/>
                    <a:pt x="89290" y="6403"/>
                    <a:pt x="89503" y="6125"/>
                  </a:cubicBezTo>
                  <a:cubicBezTo>
                    <a:pt x="90000" y="5475"/>
                    <a:pt x="92411" y="6218"/>
                    <a:pt x="89503" y="5568"/>
                  </a:cubicBezTo>
                  <a:cubicBezTo>
                    <a:pt x="86595" y="6218"/>
                    <a:pt x="88794" y="4872"/>
                    <a:pt x="89503" y="4176"/>
                  </a:cubicBezTo>
                  <a:cubicBezTo>
                    <a:pt x="89361" y="3897"/>
                    <a:pt x="89503" y="3480"/>
                    <a:pt x="89078" y="3341"/>
                  </a:cubicBezTo>
                  <a:cubicBezTo>
                    <a:pt x="87801" y="2923"/>
                    <a:pt x="85248" y="4733"/>
                    <a:pt x="85248" y="4733"/>
                  </a:cubicBezTo>
                  <a:cubicBezTo>
                    <a:pt x="84964" y="5011"/>
                    <a:pt x="84113" y="6496"/>
                    <a:pt x="83687" y="6682"/>
                  </a:cubicBezTo>
                  <a:cubicBezTo>
                    <a:pt x="82907" y="7006"/>
                    <a:pt x="81418" y="5661"/>
                    <a:pt x="81418" y="5661"/>
                  </a:cubicBezTo>
                  <a:cubicBezTo>
                    <a:pt x="80709" y="5707"/>
                    <a:pt x="79503" y="6357"/>
                    <a:pt x="78439" y="6310"/>
                  </a:cubicBezTo>
                  <a:cubicBezTo>
                    <a:pt x="77375" y="6264"/>
                    <a:pt x="76170" y="5429"/>
                    <a:pt x="74893" y="5382"/>
                  </a:cubicBezTo>
                  <a:cubicBezTo>
                    <a:pt x="73617" y="5336"/>
                    <a:pt x="72056" y="6078"/>
                    <a:pt x="70780" y="6125"/>
                  </a:cubicBezTo>
                  <a:cubicBezTo>
                    <a:pt x="70709" y="6125"/>
                    <a:pt x="67801" y="5800"/>
                    <a:pt x="67375" y="5568"/>
                  </a:cubicBezTo>
                  <a:cubicBezTo>
                    <a:pt x="65106" y="4361"/>
                    <a:pt x="68085" y="5011"/>
                    <a:pt x="65248" y="4176"/>
                  </a:cubicBezTo>
                  <a:cubicBezTo>
                    <a:pt x="60425" y="2784"/>
                    <a:pt x="57163" y="2691"/>
                    <a:pt x="51773" y="2505"/>
                  </a:cubicBezTo>
                  <a:cubicBezTo>
                    <a:pt x="46524" y="1809"/>
                    <a:pt x="44326" y="696"/>
                    <a:pt x="39007" y="0"/>
                  </a:cubicBezTo>
                  <a:cubicBezTo>
                    <a:pt x="36170" y="92"/>
                    <a:pt x="34468" y="232"/>
                    <a:pt x="31631" y="371"/>
                  </a:cubicBezTo>
                  <a:cubicBezTo>
                    <a:pt x="30070" y="417"/>
                    <a:pt x="30000" y="649"/>
                    <a:pt x="28794" y="835"/>
                  </a:cubicBezTo>
                  <a:cubicBezTo>
                    <a:pt x="27588" y="1020"/>
                    <a:pt x="25035" y="1113"/>
                    <a:pt x="24397" y="1484"/>
                  </a:cubicBezTo>
                  <a:cubicBezTo>
                    <a:pt x="24539" y="1763"/>
                    <a:pt x="25106" y="2784"/>
                    <a:pt x="24822" y="2969"/>
                  </a:cubicBezTo>
                  <a:cubicBezTo>
                    <a:pt x="19432" y="2320"/>
                    <a:pt x="17730" y="3758"/>
                    <a:pt x="16737" y="3805"/>
                  </a:cubicBezTo>
                  <a:cubicBezTo>
                    <a:pt x="19716" y="5104"/>
                    <a:pt x="19148" y="3341"/>
                    <a:pt x="20567" y="4733"/>
                  </a:cubicBezTo>
                  <a:cubicBezTo>
                    <a:pt x="16595" y="5614"/>
                    <a:pt x="12624" y="4825"/>
                    <a:pt x="9078" y="6403"/>
                  </a:cubicBezTo>
                  <a:cubicBezTo>
                    <a:pt x="8936" y="6682"/>
                    <a:pt x="8652" y="6960"/>
                    <a:pt x="8652" y="7238"/>
                  </a:cubicBezTo>
                  <a:cubicBezTo>
                    <a:pt x="8652" y="7517"/>
                    <a:pt x="9361" y="7888"/>
                    <a:pt x="9078" y="8074"/>
                  </a:cubicBezTo>
                  <a:cubicBezTo>
                    <a:pt x="8936" y="8445"/>
                    <a:pt x="7730" y="9141"/>
                    <a:pt x="7943" y="9373"/>
                  </a:cubicBezTo>
                  <a:cubicBezTo>
                    <a:pt x="8794" y="9559"/>
                    <a:pt x="9716" y="9048"/>
                    <a:pt x="10354" y="9466"/>
                  </a:cubicBezTo>
                  <a:cubicBezTo>
                    <a:pt x="10709" y="9698"/>
                    <a:pt x="9574" y="9883"/>
                    <a:pt x="9078" y="10023"/>
                  </a:cubicBezTo>
                  <a:cubicBezTo>
                    <a:pt x="8226" y="10255"/>
                    <a:pt x="7375" y="10487"/>
                    <a:pt x="6524" y="10580"/>
                  </a:cubicBezTo>
                  <a:cubicBezTo>
                    <a:pt x="3404" y="10997"/>
                    <a:pt x="5106" y="10812"/>
                    <a:pt x="1418" y="11136"/>
                  </a:cubicBezTo>
                  <a:cubicBezTo>
                    <a:pt x="0" y="11461"/>
                    <a:pt x="141" y="11136"/>
                    <a:pt x="141" y="1169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20"/>
            <p:cNvSpPr/>
            <p:nvPr/>
          </p:nvSpPr>
          <p:spPr>
            <a:xfrm>
              <a:off x="703" y="2230"/>
              <a:ext cx="34" cy="28"/>
            </a:xfrm>
            <a:custGeom>
              <a:avLst/>
              <a:gdLst/>
              <a:ahLst/>
              <a:cxnLst/>
              <a:rect l="l" t="t" r="r" b="b"/>
              <a:pathLst>
                <a:path w="120000" h="120000" extrusionOk="0">
                  <a:moveTo>
                    <a:pt x="41739" y="12631"/>
                  </a:moveTo>
                  <a:lnTo>
                    <a:pt x="0" y="69473"/>
                  </a:lnTo>
                  <a:lnTo>
                    <a:pt x="57391" y="120000"/>
                  </a:lnTo>
                  <a:lnTo>
                    <a:pt x="120000" y="82105"/>
                  </a:lnTo>
                  <a:lnTo>
                    <a:pt x="78260" y="0"/>
                  </a:lnTo>
                  <a:lnTo>
                    <a:pt x="41739" y="12631"/>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20"/>
            <p:cNvSpPr/>
            <p:nvPr/>
          </p:nvSpPr>
          <p:spPr>
            <a:xfrm>
              <a:off x="1010" y="2353"/>
              <a:ext cx="39" cy="32"/>
            </a:xfrm>
            <a:custGeom>
              <a:avLst/>
              <a:gdLst/>
              <a:ahLst/>
              <a:cxnLst/>
              <a:rect l="l" t="t" r="r" b="b"/>
              <a:pathLst>
                <a:path w="120000" h="120000" extrusionOk="0">
                  <a:moveTo>
                    <a:pt x="27692" y="0"/>
                  </a:moveTo>
                  <a:cubicBezTo>
                    <a:pt x="36923" y="38181"/>
                    <a:pt x="41538" y="87272"/>
                    <a:pt x="60000" y="120000"/>
                  </a:cubicBezTo>
                  <a:cubicBezTo>
                    <a:pt x="71538" y="117272"/>
                    <a:pt x="85384" y="120000"/>
                    <a:pt x="96923" y="114545"/>
                  </a:cubicBezTo>
                  <a:cubicBezTo>
                    <a:pt x="120000" y="103636"/>
                    <a:pt x="110769" y="51818"/>
                    <a:pt x="87692" y="43636"/>
                  </a:cubicBezTo>
                  <a:cubicBezTo>
                    <a:pt x="76153" y="24545"/>
                    <a:pt x="78461" y="13636"/>
                    <a:pt x="60000" y="5454"/>
                  </a:cubicBezTo>
                  <a:cubicBezTo>
                    <a:pt x="9230" y="10909"/>
                    <a:pt x="0" y="21818"/>
                    <a:pt x="2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0"/>
            <p:cNvSpPr/>
            <p:nvPr/>
          </p:nvSpPr>
          <p:spPr>
            <a:xfrm>
              <a:off x="1792" y="2409"/>
              <a:ext cx="98" cy="74"/>
            </a:xfrm>
            <a:custGeom>
              <a:avLst/>
              <a:gdLst/>
              <a:ahLst/>
              <a:cxnLst/>
              <a:rect l="l" t="t" r="r" b="b"/>
              <a:pathLst>
                <a:path w="120000" h="120000" extrusionOk="0">
                  <a:moveTo>
                    <a:pt x="88854" y="0"/>
                  </a:moveTo>
                  <a:cubicBezTo>
                    <a:pt x="76030" y="6122"/>
                    <a:pt x="81526" y="2448"/>
                    <a:pt x="72366" y="9795"/>
                  </a:cubicBezTo>
                  <a:cubicBezTo>
                    <a:pt x="69618" y="22040"/>
                    <a:pt x="56793" y="22040"/>
                    <a:pt x="48549" y="29387"/>
                  </a:cubicBezTo>
                  <a:cubicBezTo>
                    <a:pt x="44885" y="35510"/>
                    <a:pt x="40305" y="44081"/>
                    <a:pt x="35725" y="48979"/>
                  </a:cubicBezTo>
                  <a:cubicBezTo>
                    <a:pt x="31145" y="55102"/>
                    <a:pt x="19236" y="63673"/>
                    <a:pt x="19236" y="63673"/>
                  </a:cubicBezTo>
                  <a:cubicBezTo>
                    <a:pt x="0" y="102857"/>
                    <a:pt x="37557" y="91836"/>
                    <a:pt x="57709" y="100408"/>
                  </a:cubicBezTo>
                  <a:cubicBezTo>
                    <a:pt x="62290" y="108979"/>
                    <a:pt x="65038" y="111428"/>
                    <a:pt x="72366" y="115102"/>
                  </a:cubicBezTo>
                  <a:cubicBezTo>
                    <a:pt x="74198" y="113877"/>
                    <a:pt x="76030" y="113877"/>
                    <a:pt x="77862" y="112653"/>
                  </a:cubicBezTo>
                  <a:cubicBezTo>
                    <a:pt x="79694" y="110204"/>
                    <a:pt x="79694" y="104081"/>
                    <a:pt x="81526" y="105306"/>
                  </a:cubicBezTo>
                  <a:cubicBezTo>
                    <a:pt x="85190" y="107755"/>
                    <a:pt x="88854" y="119999"/>
                    <a:pt x="88854" y="119999"/>
                  </a:cubicBezTo>
                  <a:cubicBezTo>
                    <a:pt x="102595" y="116326"/>
                    <a:pt x="101679" y="110204"/>
                    <a:pt x="112671" y="105306"/>
                  </a:cubicBezTo>
                  <a:cubicBezTo>
                    <a:pt x="113587" y="100408"/>
                    <a:pt x="117251" y="95510"/>
                    <a:pt x="118167" y="90612"/>
                  </a:cubicBezTo>
                  <a:cubicBezTo>
                    <a:pt x="120000" y="74693"/>
                    <a:pt x="98931" y="57551"/>
                    <a:pt x="92519" y="48979"/>
                  </a:cubicBezTo>
                  <a:cubicBezTo>
                    <a:pt x="94351" y="40408"/>
                    <a:pt x="105343" y="29387"/>
                    <a:pt x="105343" y="29387"/>
                  </a:cubicBezTo>
                  <a:cubicBezTo>
                    <a:pt x="110839" y="18367"/>
                    <a:pt x="113587" y="9795"/>
                    <a:pt x="101679" y="4897"/>
                  </a:cubicBezTo>
                  <a:cubicBezTo>
                    <a:pt x="92519" y="8571"/>
                    <a:pt x="88854" y="15918"/>
                    <a:pt x="8885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20"/>
            <p:cNvSpPr/>
            <p:nvPr/>
          </p:nvSpPr>
          <p:spPr>
            <a:xfrm>
              <a:off x="1318" y="2793"/>
              <a:ext cx="158" cy="84"/>
            </a:xfrm>
            <a:custGeom>
              <a:avLst/>
              <a:gdLst/>
              <a:ahLst/>
              <a:cxnLst/>
              <a:rect l="l" t="t" r="r" b="b"/>
              <a:pathLst>
                <a:path w="120000" h="120000" extrusionOk="0">
                  <a:moveTo>
                    <a:pt x="26603" y="12857"/>
                  </a:moveTo>
                  <a:cubicBezTo>
                    <a:pt x="22075" y="0"/>
                    <a:pt x="15849" y="7499"/>
                    <a:pt x="9622" y="12857"/>
                  </a:cubicBezTo>
                  <a:cubicBezTo>
                    <a:pt x="7358" y="14999"/>
                    <a:pt x="2830" y="17142"/>
                    <a:pt x="2830" y="17142"/>
                  </a:cubicBezTo>
                  <a:cubicBezTo>
                    <a:pt x="0" y="33214"/>
                    <a:pt x="5660" y="51428"/>
                    <a:pt x="14150" y="55714"/>
                  </a:cubicBezTo>
                  <a:cubicBezTo>
                    <a:pt x="20943" y="53571"/>
                    <a:pt x="23207" y="50357"/>
                    <a:pt x="28867" y="47142"/>
                  </a:cubicBezTo>
                  <a:cubicBezTo>
                    <a:pt x="36792" y="56785"/>
                    <a:pt x="43018" y="56785"/>
                    <a:pt x="52641" y="57857"/>
                  </a:cubicBezTo>
                  <a:cubicBezTo>
                    <a:pt x="56037" y="59999"/>
                    <a:pt x="62830" y="64285"/>
                    <a:pt x="62830" y="64285"/>
                  </a:cubicBezTo>
                  <a:cubicBezTo>
                    <a:pt x="67924" y="73928"/>
                    <a:pt x="73018" y="80357"/>
                    <a:pt x="75283" y="94285"/>
                  </a:cubicBezTo>
                  <a:cubicBezTo>
                    <a:pt x="70754" y="107142"/>
                    <a:pt x="71320" y="114642"/>
                    <a:pt x="79811" y="119999"/>
                  </a:cubicBezTo>
                  <a:cubicBezTo>
                    <a:pt x="82075" y="113571"/>
                    <a:pt x="84905" y="110357"/>
                    <a:pt x="88867" y="107142"/>
                  </a:cubicBezTo>
                  <a:cubicBezTo>
                    <a:pt x="91132" y="104999"/>
                    <a:pt x="95660" y="102857"/>
                    <a:pt x="95660" y="102857"/>
                  </a:cubicBezTo>
                  <a:cubicBezTo>
                    <a:pt x="99056" y="104999"/>
                    <a:pt x="105849" y="109285"/>
                    <a:pt x="105849" y="109285"/>
                  </a:cubicBezTo>
                  <a:cubicBezTo>
                    <a:pt x="114905" y="107142"/>
                    <a:pt x="120000" y="100714"/>
                    <a:pt x="110377" y="85714"/>
                  </a:cubicBezTo>
                  <a:cubicBezTo>
                    <a:pt x="103584" y="75000"/>
                    <a:pt x="93396" y="70714"/>
                    <a:pt x="86603" y="57857"/>
                  </a:cubicBezTo>
                  <a:cubicBezTo>
                    <a:pt x="79811" y="44999"/>
                    <a:pt x="69056" y="27857"/>
                    <a:pt x="59433" y="21428"/>
                  </a:cubicBezTo>
                  <a:cubicBezTo>
                    <a:pt x="48113" y="22499"/>
                    <a:pt x="40188" y="21428"/>
                    <a:pt x="30000" y="27857"/>
                  </a:cubicBezTo>
                  <a:cubicBezTo>
                    <a:pt x="26603" y="25714"/>
                    <a:pt x="18679" y="12857"/>
                    <a:pt x="26603" y="1285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20"/>
            <p:cNvSpPr/>
            <p:nvPr/>
          </p:nvSpPr>
          <p:spPr>
            <a:xfrm>
              <a:off x="1448" y="2857"/>
              <a:ext cx="99" cy="41"/>
            </a:xfrm>
            <a:custGeom>
              <a:avLst/>
              <a:gdLst/>
              <a:ahLst/>
              <a:cxnLst/>
              <a:rect l="l" t="t" r="r" b="b"/>
              <a:pathLst>
                <a:path w="120000" h="120000" extrusionOk="0">
                  <a:moveTo>
                    <a:pt x="51428" y="0"/>
                  </a:moveTo>
                  <a:cubicBezTo>
                    <a:pt x="47819" y="6666"/>
                    <a:pt x="41503" y="4444"/>
                    <a:pt x="38796" y="13333"/>
                  </a:cubicBezTo>
                  <a:cubicBezTo>
                    <a:pt x="32481" y="31111"/>
                    <a:pt x="38796" y="57777"/>
                    <a:pt x="27969" y="66666"/>
                  </a:cubicBezTo>
                  <a:cubicBezTo>
                    <a:pt x="23458" y="71111"/>
                    <a:pt x="18045" y="68888"/>
                    <a:pt x="13533" y="75555"/>
                  </a:cubicBezTo>
                  <a:cubicBezTo>
                    <a:pt x="9924" y="80000"/>
                    <a:pt x="2706" y="93333"/>
                    <a:pt x="2706" y="93333"/>
                  </a:cubicBezTo>
                  <a:cubicBezTo>
                    <a:pt x="0" y="113333"/>
                    <a:pt x="4511" y="113333"/>
                    <a:pt x="11729" y="120000"/>
                  </a:cubicBezTo>
                  <a:cubicBezTo>
                    <a:pt x="46015" y="113333"/>
                    <a:pt x="87518" y="102222"/>
                    <a:pt x="120000" y="75555"/>
                  </a:cubicBezTo>
                  <a:cubicBezTo>
                    <a:pt x="116390" y="62222"/>
                    <a:pt x="115488" y="46666"/>
                    <a:pt x="110977" y="35555"/>
                  </a:cubicBezTo>
                  <a:cubicBezTo>
                    <a:pt x="106466" y="24444"/>
                    <a:pt x="94736" y="17777"/>
                    <a:pt x="94736" y="17777"/>
                  </a:cubicBezTo>
                  <a:cubicBezTo>
                    <a:pt x="75789" y="28888"/>
                    <a:pt x="95639" y="42222"/>
                    <a:pt x="91127" y="53333"/>
                  </a:cubicBezTo>
                  <a:cubicBezTo>
                    <a:pt x="89323" y="57777"/>
                    <a:pt x="80300" y="40000"/>
                    <a:pt x="80300" y="40000"/>
                  </a:cubicBezTo>
                  <a:cubicBezTo>
                    <a:pt x="74887" y="33333"/>
                    <a:pt x="65864" y="33333"/>
                    <a:pt x="60451" y="31111"/>
                  </a:cubicBezTo>
                  <a:cubicBezTo>
                    <a:pt x="52330" y="17777"/>
                    <a:pt x="55939" y="26666"/>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20"/>
            <p:cNvSpPr/>
            <p:nvPr/>
          </p:nvSpPr>
          <p:spPr>
            <a:xfrm>
              <a:off x="1553" y="288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20"/>
            <p:cNvSpPr/>
            <p:nvPr/>
          </p:nvSpPr>
          <p:spPr>
            <a:xfrm>
              <a:off x="1609" y="2886"/>
              <a:ext cx="12" cy="25"/>
            </a:xfrm>
            <a:custGeom>
              <a:avLst/>
              <a:gdLst/>
              <a:ahLst/>
              <a:cxnLst/>
              <a:rect l="l" t="t" r="r" b="b"/>
              <a:pathLst>
                <a:path w="120000" h="120000" extrusionOk="0">
                  <a:moveTo>
                    <a:pt x="105000" y="0"/>
                  </a:moveTo>
                  <a:cubicBezTo>
                    <a:pt x="37500" y="10588"/>
                    <a:pt x="15000" y="14117"/>
                    <a:pt x="0" y="49411"/>
                  </a:cubicBezTo>
                  <a:cubicBezTo>
                    <a:pt x="22500" y="91764"/>
                    <a:pt x="30000" y="105882"/>
                    <a:pt x="120000" y="120000"/>
                  </a:cubicBezTo>
                  <a:cubicBezTo>
                    <a:pt x="112500" y="102352"/>
                    <a:pt x="82500" y="81176"/>
                    <a:pt x="90000" y="63529"/>
                  </a:cubicBezTo>
                  <a:cubicBezTo>
                    <a:pt x="90000" y="49411"/>
                    <a:pt x="120000" y="21176"/>
                    <a:pt x="120000" y="21176"/>
                  </a:cubicBezTo>
                  <a:cubicBezTo>
                    <a:pt x="67500" y="3529"/>
                    <a:pt x="60000" y="10588"/>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20"/>
            <p:cNvSpPr/>
            <p:nvPr/>
          </p:nvSpPr>
          <p:spPr>
            <a:xfrm>
              <a:off x="1426" y="2040"/>
              <a:ext cx="180" cy="88"/>
            </a:xfrm>
            <a:custGeom>
              <a:avLst/>
              <a:gdLst/>
              <a:ahLst/>
              <a:cxnLst/>
              <a:rect l="l" t="t" r="r" b="b"/>
              <a:pathLst>
                <a:path w="120000" h="120000" extrusionOk="0">
                  <a:moveTo>
                    <a:pt x="32000" y="1025"/>
                  </a:moveTo>
                  <a:cubicBezTo>
                    <a:pt x="28500" y="21538"/>
                    <a:pt x="22000" y="24615"/>
                    <a:pt x="12000" y="31794"/>
                  </a:cubicBezTo>
                  <a:cubicBezTo>
                    <a:pt x="9000" y="33846"/>
                    <a:pt x="6000" y="35897"/>
                    <a:pt x="3000" y="37948"/>
                  </a:cubicBezTo>
                  <a:cubicBezTo>
                    <a:pt x="2000" y="38974"/>
                    <a:pt x="0" y="40000"/>
                    <a:pt x="0" y="40000"/>
                  </a:cubicBezTo>
                  <a:cubicBezTo>
                    <a:pt x="1500" y="56410"/>
                    <a:pt x="6000" y="55384"/>
                    <a:pt x="13000" y="60512"/>
                  </a:cubicBezTo>
                  <a:cubicBezTo>
                    <a:pt x="15000" y="61538"/>
                    <a:pt x="19000" y="64615"/>
                    <a:pt x="19000" y="64615"/>
                  </a:cubicBezTo>
                  <a:cubicBezTo>
                    <a:pt x="25000" y="60512"/>
                    <a:pt x="28500" y="55384"/>
                    <a:pt x="34000" y="48205"/>
                  </a:cubicBezTo>
                  <a:cubicBezTo>
                    <a:pt x="36000" y="46153"/>
                    <a:pt x="40000" y="44102"/>
                    <a:pt x="40000" y="44102"/>
                  </a:cubicBezTo>
                  <a:cubicBezTo>
                    <a:pt x="41000" y="47179"/>
                    <a:pt x="44000" y="52307"/>
                    <a:pt x="41000" y="56410"/>
                  </a:cubicBezTo>
                  <a:cubicBezTo>
                    <a:pt x="38500" y="60512"/>
                    <a:pt x="32000" y="62564"/>
                    <a:pt x="32000" y="62564"/>
                  </a:cubicBezTo>
                  <a:cubicBezTo>
                    <a:pt x="29000" y="71794"/>
                    <a:pt x="31500" y="71794"/>
                    <a:pt x="36000" y="74871"/>
                  </a:cubicBezTo>
                  <a:cubicBezTo>
                    <a:pt x="38500" y="90256"/>
                    <a:pt x="25000" y="88205"/>
                    <a:pt x="20000" y="89230"/>
                  </a:cubicBezTo>
                  <a:cubicBezTo>
                    <a:pt x="23500" y="96410"/>
                    <a:pt x="30000" y="108717"/>
                    <a:pt x="35000" y="111794"/>
                  </a:cubicBezTo>
                  <a:cubicBezTo>
                    <a:pt x="37000" y="112820"/>
                    <a:pt x="41000" y="115897"/>
                    <a:pt x="41000" y="115897"/>
                  </a:cubicBezTo>
                  <a:cubicBezTo>
                    <a:pt x="49500" y="113846"/>
                    <a:pt x="52000" y="110769"/>
                    <a:pt x="59000" y="105641"/>
                  </a:cubicBezTo>
                  <a:cubicBezTo>
                    <a:pt x="64500" y="106666"/>
                    <a:pt x="70000" y="105641"/>
                    <a:pt x="75000" y="107692"/>
                  </a:cubicBezTo>
                  <a:cubicBezTo>
                    <a:pt x="78500" y="109743"/>
                    <a:pt x="84000" y="120000"/>
                    <a:pt x="84000" y="120000"/>
                  </a:cubicBezTo>
                  <a:cubicBezTo>
                    <a:pt x="96500" y="117948"/>
                    <a:pt x="94000" y="118974"/>
                    <a:pt x="102000" y="111794"/>
                  </a:cubicBezTo>
                  <a:cubicBezTo>
                    <a:pt x="105000" y="108717"/>
                    <a:pt x="112000" y="105641"/>
                    <a:pt x="112000" y="105641"/>
                  </a:cubicBezTo>
                  <a:cubicBezTo>
                    <a:pt x="111500" y="100512"/>
                    <a:pt x="108500" y="84102"/>
                    <a:pt x="111000" y="78974"/>
                  </a:cubicBezTo>
                  <a:cubicBezTo>
                    <a:pt x="112500" y="74871"/>
                    <a:pt x="117000" y="70769"/>
                    <a:pt x="117000" y="70769"/>
                  </a:cubicBezTo>
                  <a:cubicBezTo>
                    <a:pt x="118500" y="60512"/>
                    <a:pt x="120000" y="60512"/>
                    <a:pt x="119000" y="48205"/>
                  </a:cubicBezTo>
                  <a:cubicBezTo>
                    <a:pt x="114000" y="50256"/>
                    <a:pt x="109500" y="52307"/>
                    <a:pt x="105000" y="58461"/>
                  </a:cubicBezTo>
                  <a:cubicBezTo>
                    <a:pt x="100500" y="72820"/>
                    <a:pt x="100500" y="51282"/>
                    <a:pt x="100000" y="44102"/>
                  </a:cubicBezTo>
                  <a:cubicBezTo>
                    <a:pt x="94500" y="46153"/>
                    <a:pt x="91000" y="49230"/>
                    <a:pt x="86000" y="46153"/>
                  </a:cubicBezTo>
                  <a:cubicBezTo>
                    <a:pt x="80500" y="34871"/>
                    <a:pt x="74000" y="14358"/>
                    <a:pt x="67000" y="9230"/>
                  </a:cubicBezTo>
                  <a:cubicBezTo>
                    <a:pt x="59500" y="11282"/>
                    <a:pt x="54000" y="13333"/>
                    <a:pt x="47000" y="11282"/>
                  </a:cubicBezTo>
                  <a:cubicBezTo>
                    <a:pt x="46000" y="9230"/>
                    <a:pt x="42500" y="2051"/>
                    <a:pt x="41000" y="1025"/>
                  </a:cubicBezTo>
                  <a:cubicBezTo>
                    <a:pt x="37000" y="0"/>
                    <a:pt x="36000" y="9230"/>
                    <a:pt x="32000" y="10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20"/>
            <p:cNvSpPr/>
            <p:nvPr/>
          </p:nvSpPr>
          <p:spPr>
            <a:xfrm>
              <a:off x="1506" y="1999"/>
              <a:ext cx="146" cy="60"/>
            </a:xfrm>
            <a:custGeom>
              <a:avLst/>
              <a:gdLst/>
              <a:ahLst/>
              <a:cxnLst/>
              <a:rect l="l" t="t" r="r" b="b"/>
              <a:pathLst>
                <a:path w="120000" h="120000" extrusionOk="0">
                  <a:moveTo>
                    <a:pt x="60000" y="15000"/>
                  </a:moveTo>
                  <a:cubicBezTo>
                    <a:pt x="43298" y="28500"/>
                    <a:pt x="25979" y="33000"/>
                    <a:pt x="8041" y="36000"/>
                  </a:cubicBezTo>
                  <a:cubicBezTo>
                    <a:pt x="5567" y="37500"/>
                    <a:pt x="0" y="39000"/>
                    <a:pt x="5567" y="51000"/>
                  </a:cubicBezTo>
                  <a:cubicBezTo>
                    <a:pt x="12989" y="66000"/>
                    <a:pt x="26597" y="64500"/>
                    <a:pt x="35257" y="78000"/>
                  </a:cubicBezTo>
                  <a:cubicBezTo>
                    <a:pt x="46391" y="120000"/>
                    <a:pt x="64329" y="109500"/>
                    <a:pt x="83505" y="111000"/>
                  </a:cubicBezTo>
                  <a:cubicBezTo>
                    <a:pt x="94639" y="109500"/>
                    <a:pt x="98350" y="109500"/>
                    <a:pt x="108247" y="102000"/>
                  </a:cubicBezTo>
                  <a:cubicBezTo>
                    <a:pt x="110721" y="100500"/>
                    <a:pt x="115670" y="96000"/>
                    <a:pt x="115670" y="96000"/>
                  </a:cubicBezTo>
                  <a:cubicBezTo>
                    <a:pt x="120000" y="79500"/>
                    <a:pt x="113814" y="73500"/>
                    <a:pt x="108247" y="66000"/>
                  </a:cubicBezTo>
                  <a:cubicBezTo>
                    <a:pt x="105773" y="63000"/>
                    <a:pt x="100824" y="54000"/>
                    <a:pt x="100824" y="54000"/>
                  </a:cubicBezTo>
                  <a:cubicBezTo>
                    <a:pt x="86597" y="61500"/>
                    <a:pt x="90927" y="57000"/>
                    <a:pt x="79793" y="39000"/>
                  </a:cubicBezTo>
                  <a:cubicBezTo>
                    <a:pt x="76082" y="25500"/>
                    <a:pt x="66185" y="0"/>
                    <a:pt x="60000"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20"/>
            <p:cNvSpPr/>
            <p:nvPr/>
          </p:nvSpPr>
          <p:spPr>
            <a:xfrm>
              <a:off x="1711" y="2069"/>
              <a:ext cx="233" cy="190"/>
            </a:xfrm>
            <a:custGeom>
              <a:avLst/>
              <a:gdLst/>
              <a:ahLst/>
              <a:cxnLst/>
              <a:rect l="l" t="t" r="r" b="b"/>
              <a:pathLst>
                <a:path w="120000" h="120000" extrusionOk="0">
                  <a:moveTo>
                    <a:pt x="25935" y="4251"/>
                  </a:moveTo>
                  <a:cubicBezTo>
                    <a:pt x="24387" y="7086"/>
                    <a:pt x="19741" y="10866"/>
                    <a:pt x="19741" y="10866"/>
                  </a:cubicBezTo>
                  <a:cubicBezTo>
                    <a:pt x="16645" y="16062"/>
                    <a:pt x="12774" y="16535"/>
                    <a:pt x="8129" y="18425"/>
                  </a:cubicBezTo>
                  <a:cubicBezTo>
                    <a:pt x="0" y="33543"/>
                    <a:pt x="11612" y="34960"/>
                    <a:pt x="20516" y="36377"/>
                  </a:cubicBezTo>
                  <a:cubicBezTo>
                    <a:pt x="23612" y="42047"/>
                    <a:pt x="24387" y="41102"/>
                    <a:pt x="30580" y="40157"/>
                  </a:cubicBezTo>
                  <a:cubicBezTo>
                    <a:pt x="34064" y="41574"/>
                    <a:pt x="36000" y="45354"/>
                    <a:pt x="39870" y="46771"/>
                  </a:cubicBezTo>
                  <a:cubicBezTo>
                    <a:pt x="45290" y="45354"/>
                    <a:pt x="44903" y="42047"/>
                    <a:pt x="49161" y="40157"/>
                  </a:cubicBezTo>
                  <a:cubicBezTo>
                    <a:pt x="51870" y="42519"/>
                    <a:pt x="53419" y="44409"/>
                    <a:pt x="55354" y="47716"/>
                  </a:cubicBezTo>
                  <a:cubicBezTo>
                    <a:pt x="54193" y="54803"/>
                    <a:pt x="51870" y="55275"/>
                    <a:pt x="57677" y="60000"/>
                  </a:cubicBezTo>
                  <a:cubicBezTo>
                    <a:pt x="62322" y="68031"/>
                    <a:pt x="48774" y="69448"/>
                    <a:pt x="44516" y="71338"/>
                  </a:cubicBezTo>
                  <a:cubicBezTo>
                    <a:pt x="42193" y="75590"/>
                    <a:pt x="38709" y="79842"/>
                    <a:pt x="34451" y="81732"/>
                  </a:cubicBezTo>
                  <a:cubicBezTo>
                    <a:pt x="31354" y="81259"/>
                    <a:pt x="29419" y="80787"/>
                    <a:pt x="26709" y="79842"/>
                  </a:cubicBezTo>
                  <a:cubicBezTo>
                    <a:pt x="25161" y="79370"/>
                    <a:pt x="22064" y="77952"/>
                    <a:pt x="22064" y="77952"/>
                  </a:cubicBezTo>
                  <a:cubicBezTo>
                    <a:pt x="17806" y="79842"/>
                    <a:pt x="17806" y="83622"/>
                    <a:pt x="16645" y="88346"/>
                  </a:cubicBezTo>
                  <a:cubicBezTo>
                    <a:pt x="16258" y="90236"/>
                    <a:pt x="15096" y="94015"/>
                    <a:pt x="15096" y="94015"/>
                  </a:cubicBezTo>
                  <a:cubicBezTo>
                    <a:pt x="19354" y="95905"/>
                    <a:pt x="23612" y="96377"/>
                    <a:pt x="28258" y="96850"/>
                  </a:cubicBezTo>
                  <a:cubicBezTo>
                    <a:pt x="31741" y="95905"/>
                    <a:pt x="33290" y="94960"/>
                    <a:pt x="36774" y="95905"/>
                  </a:cubicBezTo>
                  <a:cubicBezTo>
                    <a:pt x="41419" y="99685"/>
                    <a:pt x="42967" y="102992"/>
                    <a:pt x="44516" y="109133"/>
                  </a:cubicBezTo>
                  <a:cubicBezTo>
                    <a:pt x="44903" y="111023"/>
                    <a:pt x="47612" y="110551"/>
                    <a:pt x="49161" y="111023"/>
                  </a:cubicBezTo>
                  <a:cubicBezTo>
                    <a:pt x="50709" y="111496"/>
                    <a:pt x="53806" y="112913"/>
                    <a:pt x="53806" y="112913"/>
                  </a:cubicBezTo>
                  <a:cubicBezTo>
                    <a:pt x="55741" y="116220"/>
                    <a:pt x="56903" y="117165"/>
                    <a:pt x="60000" y="118582"/>
                  </a:cubicBezTo>
                  <a:cubicBezTo>
                    <a:pt x="65419" y="118110"/>
                    <a:pt x="72387" y="120000"/>
                    <a:pt x="70064" y="111968"/>
                  </a:cubicBezTo>
                  <a:cubicBezTo>
                    <a:pt x="71225" y="103937"/>
                    <a:pt x="74322" y="107716"/>
                    <a:pt x="78580" y="111023"/>
                  </a:cubicBezTo>
                  <a:cubicBezTo>
                    <a:pt x="86709" y="110078"/>
                    <a:pt x="86709" y="109606"/>
                    <a:pt x="88645" y="100629"/>
                  </a:cubicBezTo>
                  <a:cubicBezTo>
                    <a:pt x="88645" y="99685"/>
                    <a:pt x="88645" y="90708"/>
                    <a:pt x="87096" y="87401"/>
                  </a:cubicBezTo>
                  <a:cubicBezTo>
                    <a:pt x="86322" y="85511"/>
                    <a:pt x="84000" y="81732"/>
                    <a:pt x="84000" y="81732"/>
                  </a:cubicBezTo>
                  <a:cubicBezTo>
                    <a:pt x="85161" y="77007"/>
                    <a:pt x="86709" y="77952"/>
                    <a:pt x="90193" y="78897"/>
                  </a:cubicBezTo>
                  <a:cubicBezTo>
                    <a:pt x="92903" y="81259"/>
                    <a:pt x="93677" y="82677"/>
                    <a:pt x="94838" y="86456"/>
                  </a:cubicBezTo>
                  <a:cubicBezTo>
                    <a:pt x="95225" y="88818"/>
                    <a:pt x="94451" y="91181"/>
                    <a:pt x="95612" y="93070"/>
                  </a:cubicBezTo>
                  <a:cubicBezTo>
                    <a:pt x="96774" y="94960"/>
                    <a:pt x="99096" y="91653"/>
                    <a:pt x="101032" y="91181"/>
                  </a:cubicBezTo>
                  <a:cubicBezTo>
                    <a:pt x="106838" y="88818"/>
                    <a:pt x="112258" y="84094"/>
                    <a:pt x="117290" y="79842"/>
                  </a:cubicBezTo>
                  <a:cubicBezTo>
                    <a:pt x="120000" y="74645"/>
                    <a:pt x="116903" y="72283"/>
                    <a:pt x="113419" y="69448"/>
                  </a:cubicBezTo>
                  <a:cubicBezTo>
                    <a:pt x="108774" y="60944"/>
                    <a:pt x="109548" y="59527"/>
                    <a:pt x="100258" y="58110"/>
                  </a:cubicBezTo>
                  <a:cubicBezTo>
                    <a:pt x="99096" y="54330"/>
                    <a:pt x="99483" y="52440"/>
                    <a:pt x="102580" y="50551"/>
                  </a:cubicBezTo>
                  <a:cubicBezTo>
                    <a:pt x="104129" y="49606"/>
                    <a:pt x="107225" y="48661"/>
                    <a:pt x="107225" y="48661"/>
                  </a:cubicBezTo>
                  <a:cubicBezTo>
                    <a:pt x="111096" y="41574"/>
                    <a:pt x="104129" y="31181"/>
                    <a:pt x="97935" y="29763"/>
                  </a:cubicBezTo>
                  <a:cubicBezTo>
                    <a:pt x="92516" y="28346"/>
                    <a:pt x="94451" y="29291"/>
                    <a:pt x="90193" y="27874"/>
                  </a:cubicBezTo>
                  <a:cubicBezTo>
                    <a:pt x="88645" y="27401"/>
                    <a:pt x="85548" y="25984"/>
                    <a:pt x="85548" y="25984"/>
                  </a:cubicBezTo>
                  <a:cubicBezTo>
                    <a:pt x="77419" y="28346"/>
                    <a:pt x="84000" y="17952"/>
                    <a:pt x="77806" y="15590"/>
                  </a:cubicBezTo>
                  <a:cubicBezTo>
                    <a:pt x="71612" y="16535"/>
                    <a:pt x="65419" y="17007"/>
                    <a:pt x="60000" y="21259"/>
                  </a:cubicBezTo>
                  <a:cubicBezTo>
                    <a:pt x="56129" y="14173"/>
                    <a:pt x="58838" y="14173"/>
                    <a:pt x="64645" y="11811"/>
                  </a:cubicBezTo>
                  <a:cubicBezTo>
                    <a:pt x="63096" y="4724"/>
                    <a:pt x="60000" y="7086"/>
                    <a:pt x="53806" y="8031"/>
                  </a:cubicBezTo>
                  <a:cubicBezTo>
                    <a:pt x="50709" y="9448"/>
                    <a:pt x="49161" y="10393"/>
                    <a:pt x="46064" y="8976"/>
                  </a:cubicBezTo>
                  <a:cubicBezTo>
                    <a:pt x="41032" y="0"/>
                    <a:pt x="28645" y="13700"/>
                    <a:pt x="25935" y="42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20"/>
            <p:cNvSpPr/>
            <p:nvPr/>
          </p:nvSpPr>
          <p:spPr>
            <a:xfrm>
              <a:off x="1709" y="1987"/>
              <a:ext cx="44" cy="37"/>
            </a:xfrm>
            <a:custGeom>
              <a:avLst/>
              <a:gdLst/>
              <a:ahLst/>
              <a:cxnLst/>
              <a:rect l="l" t="t" r="r" b="b"/>
              <a:pathLst>
                <a:path w="120000" h="120000" extrusionOk="0">
                  <a:moveTo>
                    <a:pt x="52881" y="0"/>
                  </a:moveTo>
                  <a:cubicBezTo>
                    <a:pt x="26440" y="4800"/>
                    <a:pt x="14237" y="0"/>
                    <a:pt x="0" y="24000"/>
                  </a:cubicBezTo>
                  <a:cubicBezTo>
                    <a:pt x="8135" y="52800"/>
                    <a:pt x="36610" y="86400"/>
                    <a:pt x="61016" y="96000"/>
                  </a:cubicBezTo>
                  <a:cubicBezTo>
                    <a:pt x="75254" y="100800"/>
                    <a:pt x="97627" y="120000"/>
                    <a:pt x="97627" y="120000"/>
                  </a:cubicBezTo>
                  <a:cubicBezTo>
                    <a:pt x="115932" y="105600"/>
                    <a:pt x="111864" y="88800"/>
                    <a:pt x="117966" y="67200"/>
                  </a:cubicBezTo>
                  <a:cubicBezTo>
                    <a:pt x="111864" y="26400"/>
                    <a:pt x="120000" y="43200"/>
                    <a:pt x="89491" y="19200"/>
                  </a:cubicBezTo>
                  <a:cubicBezTo>
                    <a:pt x="85423" y="14400"/>
                    <a:pt x="52881" y="12000"/>
                    <a:pt x="5288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20"/>
            <p:cNvSpPr/>
            <p:nvPr/>
          </p:nvSpPr>
          <p:spPr>
            <a:xfrm>
              <a:off x="1625" y="2057"/>
              <a:ext cx="65" cy="42"/>
            </a:xfrm>
            <a:custGeom>
              <a:avLst/>
              <a:gdLst/>
              <a:ahLst/>
              <a:cxnLst/>
              <a:rect l="l" t="t" r="r" b="b"/>
              <a:pathLst>
                <a:path w="120000" h="120000" extrusionOk="0">
                  <a:moveTo>
                    <a:pt x="61395" y="14736"/>
                  </a:moveTo>
                  <a:cubicBezTo>
                    <a:pt x="54418" y="29473"/>
                    <a:pt x="43255" y="42105"/>
                    <a:pt x="33488" y="52631"/>
                  </a:cubicBezTo>
                  <a:cubicBezTo>
                    <a:pt x="22325" y="40000"/>
                    <a:pt x="16744" y="46315"/>
                    <a:pt x="5581" y="56842"/>
                  </a:cubicBezTo>
                  <a:cubicBezTo>
                    <a:pt x="0" y="80000"/>
                    <a:pt x="5581" y="111578"/>
                    <a:pt x="22325" y="119999"/>
                  </a:cubicBezTo>
                  <a:cubicBezTo>
                    <a:pt x="46046" y="107368"/>
                    <a:pt x="83720" y="94736"/>
                    <a:pt x="103255" y="73684"/>
                  </a:cubicBezTo>
                  <a:cubicBezTo>
                    <a:pt x="108837" y="61052"/>
                    <a:pt x="120000" y="35789"/>
                    <a:pt x="120000" y="35789"/>
                  </a:cubicBezTo>
                  <a:cubicBezTo>
                    <a:pt x="111627" y="0"/>
                    <a:pt x="103255" y="10526"/>
                    <a:pt x="78139" y="14736"/>
                  </a:cubicBezTo>
                  <a:cubicBezTo>
                    <a:pt x="60000" y="23157"/>
                    <a:pt x="61395" y="31578"/>
                    <a:pt x="61395" y="1473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0"/>
            <p:cNvSpPr/>
            <p:nvPr/>
          </p:nvSpPr>
          <p:spPr>
            <a:xfrm>
              <a:off x="1693" y="2065"/>
              <a:ext cx="54" cy="25"/>
            </a:xfrm>
            <a:custGeom>
              <a:avLst/>
              <a:gdLst/>
              <a:ahLst/>
              <a:cxnLst/>
              <a:rect l="l" t="t" r="r" b="b"/>
              <a:pathLst>
                <a:path w="120000" h="120000" extrusionOk="0">
                  <a:moveTo>
                    <a:pt x="65753" y="0"/>
                  </a:moveTo>
                  <a:cubicBezTo>
                    <a:pt x="49315" y="21176"/>
                    <a:pt x="32876" y="35294"/>
                    <a:pt x="16438" y="56470"/>
                  </a:cubicBezTo>
                  <a:cubicBezTo>
                    <a:pt x="0" y="109411"/>
                    <a:pt x="21369" y="105882"/>
                    <a:pt x="39452" y="120000"/>
                  </a:cubicBezTo>
                  <a:cubicBezTo>
                    <a:pt x="72328" y="109411"/>
                    <a:pt x="57534" y="120000"/>
                    <a:pt x="85479" y="98823"/>
                  </a:cubicBezTo>
                  <a:cubicBezTo>
                    <a:pt x="93698" y="91764"/>
                    <a:pt x="105205" y="70588"/>
                    <a:pt x="105205" y="70588"/>
                  </a:cubicBezTo>
                  <a:cubicBezTo>
                    <a:pt x="119999" y="24705"/>
                    <a:pt x="78904" y="28235"/>
                    <a:pt x="6575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0"/>
            <p:cNvSpPr/>
            <p:nvPr/>
          </p:nvSpPr>
          <p:spPr>
            <a:xfrm>
              <a:off x="1664" y="2029"/>
              <a:ext cx="64" cy="34"/>
            </a:xfrm>
            <a:custGeom>
              <a:avLst/>
              <a:gdLst/>
              <a:ahLst/>
              <a:cxnLst/>
              <a:rect l="l" t="t" r="r" b="b"/>
              <a:pathLst>
                <a:path w="120000" h="120000" extrusionOk="0">
                  <a:moveTo>
                    <a:pt x="81882" y="26666"/>
                  </a:moveTo>
                  <a:cubicBezTo>
                    <a:pt x="55058" y="42666"/>
                    <a:pt x="63529" y="26666"/>
                    <a:pt x="39529" y="10666"/>
                  </a:cubicBezTo>
                  <a:cubicBezTo>
                    <a:pt x="9882" y="16000"/>
                    <a:pt x="7058" y="5333"/>
                    <a:pt x="0" y="48000"/>
                  </a:cubicBezTo>
                  <a:cubicBezTo>
                    <a:pt x="7058" y="90666"/>
                    <a:pt x="36705" y="82666"/>
                    <a:pt x="56470" y="85333"/>
                  </a:cubicBezTo>
                  <a:cubicBezTo>
                    <a:pt x="70588" y="112000"/>
                    <a:pt x="69176" y="120000"/>
                    <a:pt x="90352" y="106666"/>
                  </a:cubicBezTo>
                  <a:cubicBezTo>
                    <a:pt x="97411" y="85333"/>
                    <a:pt x="108705" y="66666"/>
                    <a:pt x="118588" y="48000"/>
                  </a:cubicBezTo>
                  <a:cubicBezTo>
                    <a:pt x="117176" y="37333"/>
                    <a:pt x="120000" y="24000"/>
                    <a:pt x="115764" y="16000"/>
                  </a:cubicBezTo>
                  <a:cubicBezTo>
                    <a:pt x="110117" y="2666"/>
                    <a:pt x="90352" y="0"/>
                    <a:pt x="90352" y="0"/>
                  </a:cubicBezTo>
                  <a:cubicBezTo>
                    <a:pt x="79058" y="8000"/>
                    <a:pt x="66352" y="56000"/>
                    <a:pt x="81882" y="2666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20"/>
            <p:cNvSpPr/>
            <p:nvPr/>
          </p:nvSpPr>
          <p:spPr>
            <a:xfrm>
              <a:off x="1637" y="1997"/>
              <a:ext cx="44" cy="24"/>
            </a:xfrm>
            <a:custGeom>
              <a:avLst/>
              <a:gdLst/>
              <a:ahLst/>
              <a:cxnLst/>
              <a:rect l="l" t="t" r="r" b="b"/>
              <a:pathLst>
                <a:path w="120000" h="120000" extrusionOk="0">
                  <a:moveTo>
                    <a:pt x="33103" y="15483"/>
                  </a:moveTo>
                  <a:cubicBezTo>
                    <a:pt x="4137" y="50322"/>
                    <a:pt x="14482" y="30967"/>
                    <a:pt x="0" y="69677"/>
                  </a:cubicBezTo>
                  <a:cubicBezTo>
                    <a:pt x="10344" y="100645"/>
                    <a:pt x="22758" y="96774"/>
                    <a:pt x="41379" y="108387"/>
                  </a:cubicBezTo>
                  <a:cubicBezTo>
                    <a:pt x="74482" y="89032"/>
                    <a:pt x="35172" y="120000"/>
                    <a:pt x="57931" y="77419"/>
                  </a:cubicBezTo>
                  <a:cubicBezTo>
                    <a:pt x="68275" y="58064"/>
                    <a:pt x="95172" y="50322"/>
                    <a:pt x="107586" y="46451"/>
                  </a:cubicBezTo>
                  <a:cubicBezTo>
                    <a:pt x="120000" y="11612"/>
                    <a:pt x="109655" y="11612"/>
                    <a:pt x="91034" y="0"/>
                  </a:cubicBezTo>
                  <a:cubicBezTo>
                    <a:pt x="78620" y="3870"/>
                    <a:pt x="41379" y="30967"/>
                    <a:pt x="33103" y="1548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20"/>
            <p:cNvSpPr/>
            <p:nvPr/>
          </p:nvSpPr>
          <p:spPr>
            <a:xfrm>
              <a:off x="1751" y="2000"/>
              <a:ext cx="114" cy="77"/>
            </a:xfrm>
            <a:custGeom>
              <a:avLst/>
              <a:gdLst/>
              <a:ahLst/>
              <a:cxnLst/>
              <a:rect l="l" t="t" r="r" b="b"/>
              <a:pathLst>
                <a:path w="120000" h="120000" extrusionOk="0">
                  <a:moveTo>
                    <a:pt x="30000" y="0"/>
                  </a:moveTo>
                  <a:cubicBezTo>
                    <a:pt x="17368" y="5882"/>
                    <a:pt x="23684" y="3529"/>
                    <a:pt x="11052" y="7058"/>
                  </a:cubicBezTo>
                  <a:cubicBezTo>
                    <a:pt x="14210" y="25882"/>
                    <a:pt x="17368" y="37647"/>
                    <a:pt x="3157" y="44705"/>
                  </a:cubicBezTo>
                  <a:cubicBezTo>
                    <a:pt x="789" y="55294"/>
                    <a:pt x="5526" y="57647"/>
                    <a:pt x="9473" y="65882"/>
                  </a:cubicBezTo>
                  <a:cubicBezTo>
                    <a:pt x="7894" y="76470"/>
                    <a:pt x="7105" y="81176"/>
                    <a:pt x="0" y="84705"/>
                  </a:cubicBezTo>
                  <a:cubicBezTo>
                    <a:pt x="3947" y="103529"/>
                    <a:pt x="35526" y="100000"/>
                    <a:pt x="44210" y="101176"/>
                  </a:cubicBezTo>
                  <a:cubicBezTo>
                    <a:pt x="56842" y="114117"/>
                    <a:pt x="49736" y="111764"/>
                    <a:pt x="64736" y="108235"/>
                  </a:cubicBezTo>
                  <a:cubicBezTo>
                    <a:pt x="67894" y="108235"/>
                    <a:pt x="116052" y="120000"/>
                    <a:pt x="120000" y="101176"/>
                  </a:cubicBezTo>
                  <a:cubicBezTo>
                    <a:pt x="97105" y="77647"/>
                    <a:pt x="101052" y="84705"/>
                    <a:pt x="60000" y="82352"/>
                  </a:cubicBezTo>
                  <a:cubicBezTo>
                    <a:pt x="48947" y="65882"/>
                    <a:pt x="63947" y="85882"/>
                    <a:pt x="42631" y="72941"/>
                  </a:cubicBezTo>
                  <a:cubicBezTo>
                    <a:pt x="39473" y="70588"/>
                    <a:pt x="37894" y="64705"/>
                    <a:pt x="34736" y="61176"/>
                  </a:cubicBezTo>
                  <a:cubicBezTo>
                    <a:pt x="32368" y="50588"/>
                    <a:pt x="33157" y="45882"/>
                    <a:pt x="39473" y="40000"/>
                  </a:cubicBezTo>
                  <a:cubicBezTo>
                    <a:pt x="41052" y="31764"/>
                    <a:pt x="33157" y="10588"/>
                    <a:pt x="3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0"/>
            <p:cNvSpPr/>
            <p:nvPr/>
          </p:nvSpPr>
          <p:spPr>
            <a:xfrm>
              <a:off x="664" y="2245"/>
              <a:ext cx="25" cy="15"/>
            </a:xfrm>
            <a:custGeom>
              <a:avLst/>
              <a:gdLst/>
              <a:ahLst/>
              <a:cxnLst/>
              <a:rect l="l" t="t" r="r" b="b"/>
              <a:pathLst>
                <a:path w="120000" h="120000" extrusionOk="0">
                  <a:moveTo>
                    <a:pt x="120000" y="0"/>
                  </a:moveTo>
                  <a:cubicBezTo>
                    <a:pt x="112941" y="60000"/>
                    <a:pt x="120000" y="102000"/>
                    <a:pt x="84705" y="120000"/>
                  </a:cubicBezTo>
                  <a:cubicBezTo>
                    <a:pt x="60000" y="114000"/>
                    <a:pt x="35294" y="120000"/>
                    <a:pt x="14117" y="108000"/>
                  </a:cubicBezTo>
                  <a:cubicBezTo>
                    <a:pt x="0" y="102000"/>
                    <a:pt x="7058" y="42000"/>
                    <a:pt x="14117" y="36000"/>
                  </a:cubicBezTo>
                  <a:cubicBezTo>
                    <a:pt x="42352" y="0"/>
                    <a:pt x="84705" y="0"/>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20"/>
            <p:cNvSpPr/>
            <p:nvPr/>
          </p:nvSpPr>
          <p:spPr>
            <a:xfrm>
              <a:off x="1421" y="2756"/>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0"/>
            <p:cNvSpPr/>
            <p:nvPr/>
          </p:nvSpPr>
          <p:spPr>
            <a:xfrm>
              <a:off x="1424" y="2781"/>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20"/>
            <p:cNvSpPr/>
            <p:nvPr/>
          </p:nvSpPr>
          <p:spPr>
            <a:xfrm>
              <a:off x="1628" y="2913"/>
              <a:ext cx="15"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20"/>
            <p:cNvSpPr/>
            <p:nvPr/>
          </p:nvSpPr>
          <p:spPr>
            <a:xfrm>
              <a:off x="1752" y="2429"/>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20"/>
            <p:cNvSpPr/>
            <p:nvPr/>
          </p:nvSpPr>
          <p:spPr>
            <a:xfrm>
              <a:off x="1652" y="2224"/>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20"/>
            <p:cNvSpPr/>
            <p:nvPr/>
          </p:nvSpPr>
          <p:spPr>
            <a:xfrm>
              <a:off x="1717" y="2045"/>
              <a:ext cx="39"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20"/>
            <p:cNvSpPr/>
            <p:nvPr/>
          </p:nvSpPr>
          <p:spPr>
            <a:xfrm>
              <a:off x="1780" y="215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p:nvPr/>
          </p:nvSpPr>
          <p:spPr>
            <a:xfrm>
              <a:off x="1796" y="1951"/>
              <a:ext cx="696" cy="346"/>
            </a:xfrm>
            <a:custGeom>
              <a:avLst/>
              <a:gdLst/>
              <a:ahLst/>
              <a:cxnLst/>
              <a:rect l="l" t="t" r="r" b="b"/>
              <a:pathLst>
                <a:path w="120000" h="120000" extrusionOk="0">
                  <a:moveTo>
                    <a:pt x="7750" y="10909"/>
                  </a:moveTo>
                  <a:cubicBezTo>
                    <a:pt x="5166" y="11688"/>
                    <a:pt x="5425" y="11948"/>
                    <a:pt x="3616" y="14545"/>
                  </a:cubicBezTo>
                  <a:cubicBezTo>
                    <a:pt x="3358" y="19220"/>
                    <a:pt x="3487" y="19480"/>
                    <a:pt x="1291" y="20259"/>
                  </a:cubicBezTo>
                  <a:cubicBezTo>
                    <a:pt x="516" y="21298"/>
                    <a:pt x="0" y="21298"/>
                    <a:pt x="775" y="23896"/>
                  </a:cubicBezTo>
                  <a:cubicBezTo>
                    <a:pt x="1291" y="25454"/>
                    <a:pt x="2712" y="24935"/>
                    <a:pt x="3616" y="25454"/>
                  </a:cubicBezTo>
                  <a:cubicBezTo>
                    <a:pt x="4004" y="25714"/>
                    <a:pt x="4650" y="25974"/>
                    <a:pt x="4650" y="25974"/>
                  </a:cubicBezTo>
                  <a:cubicBezTo>
                    <a:pt x="6071" y="25714"/>
                    <a:pt x="8912" y="25194"/>
                    <a:pt x="6458" y="28571"/>
                  </a:cubicBezTo>
                  <a:cubicBezTo>
                    <a:pt x="4779" y="28051"/>
                    <a:pt x="3100" y="27012"/>
                    <a:pt x="2066" y="30129"/>
                  </a:cubicBezTo>
                  <a:cubicBezTo>
                    <a:pt x="3100" y="36623"/>
                    <a:pt x="8783" y="32467"/>
                    <a:pt x="12142" y="32727"/>
                  </a:cubicBezTo>
                  <a:cubicBezTo>
                    <a:pt x="12658" y="33506"/>
                    <a:pt x="12917" y="34805"/>
                    <a:pt x="13433" y="35324"/>
                  </a:cubicBezTo>
                  <a:cubicBezTo>
                    <a:pt x="13950" y="35844"/>
                    <a:pt x="14983" y="36363"/>
                    <a:pt x="14983" y="36363"/>
                  </a:cubicBezTo>
                  <a:cubicBezTo>
                    <a:pt x="16663" y="35844"/>
                    <a:pt x="17179" y="36103"/>
                    <a:pt x="18342" y="33766"/>
                  </a:cubicBezTo>
                  <a:cubicBezTo>
                    <a:pt x="19504" y="27012"/>
                    <a:pt x="23121" y="28571"/>
                    <a:pt x="26092" y="26493"/>
                  </a:cubicBezTo>
                  <a:cubicBezTo>
                    <a:pt x="28288" y="24935"/>
                    <a:pt x="30096" y="21818"/>
                    <a:pt x="32292" y="20259"/>
                  </a:cubicBezTo>
                  <a:cubicBezTo>
                    <a:pt x="33584" y="19480"/>
                    <a:pt x="34747" y="19220"/>
                    <a:pt x="36167" y="18701"/>
                  </a:cubicBezTo>
                  <a:cubicBezTo>
                    <a:pt x="37072" y="18441"/>
                    <a:pt x="38751" y="17142"/>
                    <a:pt x="38751" y="17142"/>
                  </a:cubicBezTo>
                  <a:cubicBezTo>
                    <a:pt x="40172" y="12727"/>
                    <a:pt x="43401" y="14025"/>
                    <a:pt x="45726" y="15584"/>
                  </a:cubicBezTo>
                  <a:cubicBezTo>
                    <a:pt x="47405" y="20519"/>
                    <a:pt x="43272" y="20519"/>
                    <a:pt x="41851" y="20779"/>
                  </a:cubicBezTo>
                  <a:cubicBezTo>
                    <a:pt x="40301" y="21558"/>
                    <a:pt x="39526" y="24155"/>
                    <a:pt x="37717" y="24935"/>
                  </a:cubicBezTo>
                  <a:cubicBezTo>
                    <a:pt x="36684" y="24415"/>
                    <a:pt x="36038" y="23376"/>
                    <a:pt x="35134" y="22857"/>
                  </a:cubicBezTo>
                  <a:cubicBezTo>
                    <a:pt x="32680" y="23636"/>
                    <a:pt x="29967" y="24935"/>
                    <a:pt x="27642" y="26493"/>
                  </a:cubicBezTo>
                  <a:cubicBezTo>
                    <a:pt x="28805" y="28051"/>
                    <a:pt x="29838" y="28311"/>
                    <a:pt x="31259" y="29090"/>
                  </a:cubicBezTo>
                  <a:cubicBezTo>
                    <a:pt x="31646" y="29350"/>
                    <a:pt x="32292" y="29610"/>
                    <a:pt x="32292" y="29610"/>
                  </a:cubicBezTo>
                  <a:cubicBezTo>
                    <a:pt x="32421" y="30129"/>
                    <a:pt x="32938" y="30649"/>
                    <a:pt x="32809" y="31168"/>
                  </a:cubicBezTo>
                  <a:cubicBezTo>
                    <a:pt x="32551" y="32207"/>
                    <a:pt x="31259" y="33246"/>
                    <a:pt x="31259" y="33246"/>
                  </a:cubicBezTo>
                  <a:cubicBezTo>
                    <a:pt x="30096" y="36623"/>
                    <a:pt x="31905" y="40000"/>
                    <a:pt x="33584" y="41038"/>
                  </a:cubicBezTo>
                  <a:cubicBezTo>
                    <a:pt x="36426" y="40259"/>
                    <a:pt x="38105" y="39220"/>
                    <a:pt x="41076" y="38961"/>
                  </a:cubicBezTo>
                  <a:cubicBezTo>
                    <a:pt x="43143" y="40259"/>
                    <a:pt x="44564" y="45714"/>
                    <a:pt x="45209" y="49870"/>
                  </a:cubicBezTo>
                  <a:cubicBezTo>
                    <a:pt x="45080" y="50649"/>
                    <a:pt x="45209" y="51688"/>
                    <a:pt x="44951" y="52467"/>
                  </a:cubicBezTo>
                  <a:cubicBezTo>
                    <a:pt x="44564" y="53506"/>
                    <a:pt x="43401" y="54545"/>
                    <a:pt x="43401" y="54545"/>
                  </a:cubicBezTo>
                  <a:cubicBezTo>
                    <a:pt x="42238" y="58181"/>
                    <a:pt x="42884" y="61038"/>
                    <a:pt x="44951" y="62337"/>
                  </a:cubicBezTo>
                  <a:cubicBezTo>
                    <a:pt x="46243" y="61558"/>
                    <a:pt x="46759" y="61558"/>
                    <a:pt x="47534" y="63896"/>
                  </a:cubicBezTo>
                  <a:cubicBezTo>
                    <a:pt x="46501" y="65454"/>
                    <a:pt x="44693" y="63896"/>
                    <a:pt x="43659" y="65454"/>
                  </a:cubicBezTo>
                  <a:cubicBezTo>
                    <a:pt x="42109" y="67532"/>
                    <a:pt x="44693" y="68831"/>
                    <a:pt x="44951" y="69090"/>
                  </a:cubicBezTo>
                  <a:cubicBezTo>
                    <a:pt x="45468" y="72207"/>
                    <a:pt x="44822" y="72467"/>
                    <a:pt x="43401" y="74285"/>
                  </a:cubicBezTo>
                  <a:cubicBezTo>
                    <a:pt x="42884" y="75064"/>
                    <a:pt x="41851" y="76363"/>
                    <a:pt x="41851" y="76363"/>
                  </a:cubicBezTo>
                  <a:cubicBezTo>
                    <a:pt x="40688" y="80000"/>
                    <a:pt x="41334" y="78701"/>
                    <a:pt x="40043" y="80519"/>
                  </a:cubicBezTo>
                  <a:cubicBezTo>
                    <a:pt x="39526" y="82077"/>
                    <a:pt x="37976" y="84155"/>
                    <a:pt x="37976" y="84155"/>
                  </a:cubicBezTo>
                  <a:cubicBezTo>
                    <a:pt x="36813" y="87792"/>
                    <a:pt x="37201" y="85974"/>
                    <a:pt x="36684" y="88831"/>
                  </a:cubicBezTo>
                  <a:cubicBezTo>
                    <a:pt x="36813" y="97142"/>
                    <a:pt x="36555" y="102077"/>
                    <a:pt x="37717" y="109090"/>
                  </a:cubicBezTo>
                  <a:cubicBezTo>
                    <a:pt x="38105" y="111428"/>
                    <a:pt x="39655" y="112987"/>
                    <a:pt x="40559" y="114285"/>
                  </a:cubicBezTo>
                  <a:cubicBezTo>
                    <a:pt x="41205" y="115324"/>
                    <a:pt x="42884" y="115844"/>
                    <a:pt x="42884" y="115844"/>
                  </a:cubicBezTo>
                  <a:cubicBezTo>
                    <a:pt x="43918" y="118701"/>
                    <a:pt x="44564" y="119220"/>
                    <a:pt x="46243" y="119999"/>
                  </a:cubicBezTo>
                  <a:cubicBezTo>
                    <a:pt x="48568" y="119220"/>
                    <a:pt x="48439" y="118701"/>
                    <a:pt x="50118" y="116363"/>
                  </a:cubicBezTo>
                  <a:cubicBezTo>
                    <a:pt x="50376" y="114545"/>
                    <a:pt x="50893" y="112987"/>
                    <a:pt x="51668" y="111688"/>
                  </a:cubicBezTo>
                  <a:cubicBezTo>
                    <a:pt x="52185" y="110909"/>
                    <a:pt x="53218" y="109610"/>
                    <a:pt x="53218" y="109610"/>
                  </a:cubicBezTo>
                  <a:cubicBezTo>
                    <a:pt x="53864" y="107792"/>
                    <a:pt x="58256" y="95324"/>
                    <a:pt x="59160" y="94545"/>
                  </a:cubicBezTo>
                  <a:cubicBezTo>
                    <a:pt x="61356" y="92467"/>
                    <a:pt x="62777" y="92727"/>
                    <a:pt x="65360" y="92467"/>
                  </a:cubicBezTo>
                  <a:cubicBezTo>
                    <a:pt x="67814" y="90909"/>
                    <a:pt x="68848" y="88831"/>
                    <a:pt x="71560" y="88311"/>
                  </a:cubicBezTo>
                  <a:cubicBezTo>
                    <a:pt x="72335" y="87792"/>
                    <a:pt x="73110" y="87272"/>
                    <a:pt x="73885" y="86753"/>
                  </a:cubicBezTo>
                  <a:cubicBezTo>
                    <a:pt x="74402" y="86493"/>
                    <a:pt x="75435" y="85714"/>
                    <a:pt x="75435" y="85714"/>
                  </a:cubicBezTo>
                  <a:cubicBezTo>
                    <a:pt x="77890" y="80779"/>
                    <a:pt x="79827" y="80519"/>
                    <a:pt x="83444" y="80000"/>
                  </a:cubicBezTo>
                  <a:cubicBezTo>
                    <a:pt x="85898" y="78961"/>
                    <a:pt x="88353" y="78701"/>
                    <a:pt x="90936" y="78441"/>
                  </a:cubicBezTo>
                  <a:cubicBezTo>
                    <a:pt x="91969" y="77662"/>
                    <a:pt x="91969" y="76103"/>
                    <a:pt x="93003" y="75324"/>
                  </a:cubicBezTo>
                  <a:cubicBezTo>
                    <a:pt x="94553" y="74025"/>
                    <a:pt x="95974" y="74025"/>
                    <a:pt x="97395" y="72207"/>
                  </a:cubicBezTo>
                  <a:cubicBezTo>
                    <a:pt x="97653" y="70389"/>
                    <a:pt x="98170" y="69350"/>
                    <a:pt x="98428" y="67532"/>
                  </a:cubicBezTo>
                  <a:cubicBezTo>
                    <a:pt x="98557" y="64155"/>
                    <a:pt x="98428" y="60519"/>
                    <a:pt x="98686" y="57142"/>
                  </a:cubicBezTo>
                  <a:cubicBezTo>
                    <a:pt x="98686" y="56883"/>
                    <a:pt x="102561" y="52987"/>
                    <a:pt x="103336" y="51948"/>
                  </a:cubicBezTo>
                  <a:cubicBezTo>
                    <a:pt x="104241" y="49090"/>
                    <a:pt x="104370" y="48311"/>
                    <a:pt x="105920" y="47272"/>
                  </a:cubicBezTo>
                  <a:cubicBezTo>
                    <a:pt x="106566" y="43116"/>
                    <a:pt x="105145" y="42077"/>
                    <a:pt x="103595" y="40000"/>
                  </a:cubicBezTo>
                  <a:cubicBezTo>
                    <a:pt x="102949" y="39220"/>
                    <a:pt x="102045" y="36883"/>
                    <a:pt x="102045" y="36883"/>
                  </a:cubicBezTo>
                  <a:cubicBezTo>
                    <a:pt x="101528" y="34025"/>
                    <a:pt x="102303" y="32987"/>
                    <a:pt x="103595" y="32207"/>
                  </a:cubicBezTo>
                  <a:cubicBezTo>
                    <a:pt x="104628" y="30129"/>
                    <a:pt x="105016" y="25454"/>
                    <a:pt x="105920" y="24415"/>
                  </a:cubicBezTo>
                  <a:cubicBezTo>
                    <a:pt x="106437" y="23896"/>
                    <a:pt x="107470" y="23376"/>
                    <a:pt x="107470" y="23376"/>
                  </a:cubicBezTo>
                  <a:cubicBezTo>
                    <a:pt x="109020" y="23896"/>
                    <a:pt x="109537" y="23896"/>
                    <a:pt x="110570" y="25974"/>
                  </a:cubicBezTo>
                  <a:cubicBezTo>
                    <a:pt x="111474" y="25454"/>
                    <a:pt x="113153" y="24415"/>
                    <a:pt x="113153" y="24415"/>
                  </a:cubicBezTo>
                  <a:cubicBezTo>
                    <a:pt x="114833" y="21038"/>
                    <a:pt x="117029" y="20000"/>
                    <a:pt x="119354" y="19220"/>
                  </a:cubicBezTo>
                  <a:cubicBezTo>
                    <a:pt x="120000" y="17402"/>
                    <a:pt x="120000" y="15064"/>
                    <a:pt x="119095" y="13506"/>
                  </a:cubicBezTo>
                  <a:cubicBezTo>
                    <a:pt x="118579" y="12727"/>
                    <a:pt x="117545" y="11428"/>
                    <a:pt x="117545" y="11428"/>
                  </a:cubicBezTo>
                  <a:cubicBezTo>
                    <a:pt x="115479" y="12207"/>
                    <a:pt x="116124" y="12727"/>
                    <a:pt x="114703" y="14545"/>
                  </a:cubicBezTo>
                  <a:cubicBezTo>
                    <a:pt x="114187" y="15064"/>
                    <a:pt x="113153" y="15584"/>
                    <a:pt x="113153" y="15584"/>
                  </a:cubicBezTo>
                  <a:cubicBezTo>
                    <a:pt x="110182" y="15324"/>
                    <a:pt x="104628" y="15324"/>
                    <a:pt x="109537" y="11948"/>
                  </a:cubicBezTo>
                  <a:cubicBezTo>
                    <a:pt x="109020" y="8571"/>
                    <a:pt x="107341" y="9610"/>
                    <a:pt x="105662" y="9350"/>
                  </a:cubicBezTo>
                  <a:cubicBezTo>
                    <a:pt x="104499" y="8571"/>
                    <a:pt x="103595" y="7012"/>
                    <a:pt x="102561" y="5714"/>
                  </a:cubicBezTo>
                  <a:cubicBezTo>
                    <a:pt x="102045" y="5194"/>
                    <a:pt x="101011" y="4675"/>
                    <a:pt x="101011" y="4675"/>
                  </a:cubicBezTo>
                  <a:cubicBezTo>
                    <a:pt x="93907" y="4935"/>
                    <a:pt x="88869" y="2857"/>
                    <a:pt x="82927" y="6753"/>
                  </a:cubicBezTo>
                  <a:cubicBezTo>
                    <a:pt x="82023" y="4155"/>
                    <a:pt x="81636" y="4675"/>
                    <a:pt x="80086" y="5194"/>
                  </a:cubicBezTo>
                  <a:cubicBezTo>
                    <a:pt x="78923" y="8831"/>
                    <a:pt x="77502" y="9350"/>
                    <a:pt x="75435" y="9870"/>
                  </a:cubicBezTo>
                  <a:cubicBezTo>
                    <a:pt x="74273" y="11428"/>
                    <a:pt x="75048" y="11948"/>
                    <a:pt x="74660" y="14545"/>
                  </a:cubicBezTo>
                  <a:cubicBezTo>
                    <a:pt x="73885" y="12207"/>
                    <a:pt x="73110" y="10649"/>
                    <a:pt x="71819" y="9870"/>
                  </a:cubicBezTo>
                  <a:cubicBezTo>
                    <a:pt x="71431" y="9870"/>
                    <a:pt x="69623" y="10129"/>
                    <a:pt x="68977" y="10909"/>
                  </a:cubicBezTo>
                  <a:cubicBezTo>
                    <a:pt x="68202" y="11948"/>
                    <a:pt x="66652" y="14025"/>
                    <a:pt x="66652" y="14025"/>
                  </a:cubicBezTo>
                  <a:cubicBezTo>
                    <a:pt x="65489" y="13506"/>
                    <a:pt x="64973" y="13246"/>
                    <a:pt x="64585" y="10909"/>
                  </a:cubicBezTo>
                  <a:cubicBezTo>
                    <a:pt x="65231" y="7272"/>
                    <a:pt x="63035" y="8051"/>
                    <a:pt x="61743" y="7792"/>
                  </a:cubicBezTo>
                  <a:cubicBezTo>
                    <a:pt x="60581" y="8571"/>
                    <a:pt x="61097" y="9610"/>
                    <a:pt x="59935" y="10389"/>
                  </a:cubicBezTo>
                  <a:cubicBezTo>
                    <a:pt x="57739" y="8831"/>
                    <a:pt x="58256" y="7012"/>
                    <a:pt x="55801" y="10389"/>
                  </a:cubicBezTo>
                  <a:cubicBezTo>
                    <a:pt x="55156" y="14025"/>
                    <a:pt x="55156" y="13506"/>
                    <a:pt x="52960" y="12987"/>
                  </a:cubicBezTo>
                  <a:cubicBezTo>
                    <a:pt x="50505" y="13506"/>
                    <a:pt x="49730" y="14025"/>
                    <a:pt x="47276" y="13506"/>
                  </a:cubicBezTo>
                  <a:cubicBezTo>
                    <a:pt x="46114" y="12727"/>
                    <a:pt x="45984" y="11948"/>
                    <a:pt x="47018" y="10389"/>
                  </a:cubicBezTo>
                  <a:cubicBezTo>
                    <a:pt x="49085" y="10909"/>
                    <a:pt x="51022" y="11168"/>
                    <a:pt x="52960" y="9870"/>
                  </a:cubicBezTo>
                  <a:cubicBezTo>
                    <a:pt x="55026" y="3896"/>
                    <a:pt x="49860" y="5454"/>
                    <a:pt x="47793" y="5194"/>
                  </a:cubicBezTo>
                  <a:cubicBezTo>
                    <a:pt x="47018" y="4155"/>
                    <a:pt x="46243" y="3116"/>
                    <a:pt x="45468" y="2077"/>
                  </a:cubicBezTo>
                  <a:cubicBezTo>
                    <a:pt x="44951" y="1298"/>
                    <a:pt x="43918" y="0"/>
                    <a:pt x="43918" y="0"/>
                  </a:cubicBezTo>
                  <a:cubicBezTo>
                    <a:pt x="43659" y="259"/>
                    <a:pt x="43401" y="259"/>
                    <a:pt x="43143" y="519"/>
                  </a:cubicBezTo>
                  <a:cubicBezTo>
                    <a:pt x="42755" y="779"/>
                    <a:pt x="42497" y="779"/>
                    <a:pt x="42109" y="1038"/>
                  </a:cubicBezTo>
                  <a:cubicBezTo>
                    <a:pt x="41593" y="1298"/>
                    <a:pt x="40559" y="2077"/>
                    <a:pt x="40559" y="2077"/>
                  </a:cubicBezTo>
                  <a:cubicBezTo>
                    <a:pt x="39397" y="5714"/>
                    <a:pt x="37201" y="1558"/>
                    <a:pt x="35651" y="519"/>
                  </a:cubicBezTo>
                  <a:cubicBezTo>
                    <a:pt x="34876" y="779"/>
                    <a:pt x="31130" y="4155"/>
                    <a:pt x="31001" y="4155"/>
                  </a:cubicBezTo>
                  <a:cubicBezTo>
                    <a:pt x="29192" y="4415"/>
                    <a:pt x="27384" y="4415"/>
                    <a:pt x="25575" y="4675"/>
                  </a:cubicBezTo>
                  <a:cubicBezTo>
                    <a:pt x="23638" y="4935"/>
                    <a:pt x="22217" y="5194"/>
                    <a:pt x="20667" y="7272"/>
                  </a:cubicBezTo>
                  <a:cubicBezTo>
                    <a:pt x="18858" y="6753"/>
                    <a:pt x="18213" y="7012"/>
                    <a:pt x="16792" y="5194"/>
                  </a:cubicBezTo>
                  <a:cubicBezTo>
                    <a:pt x="15888" y="5714"/>
                    <a:pt x="14854" y="6233"/>
                    <a:pt x="13950" y="6753"/>
                  </a:cubicBezTo>
                  <a:cubicBezTo>
                    <a:pt x="13175" y="9090"/>
                    <a:pt x="14596" y="10649"/>
                    <a:pt x="15758" y="11428"/>
                  </a:cubicBezTo>
                  <a:cubicBezTo>
                    <a:pt x="16146" y="13506"/>
                    <a:pt x="14725" y="17662"/>
                    <a:pt x="14725" y="17662"/>
                  </a:cubicBezTo>
                  <a:cubicBezTo>
                    <a:pt x="14467" y="20519"/>
                    <a:pt x="14337" y="21298"/>
                    <a:pt x="12917" y="20259"/>
                  </a:cubicBezTo>
                  <a:cubicBezTo>
                    <a:pt x="12012" y="17402"/>
                    <a:pt x="12917" y="16363"/>
                    <a:pt x="13433" y="13506"/>
                  </a:cubicBezTo>
                  <a:cubicBezTo>
                    <a:pt x="12400" y="11428"/>
                    <a:pt x="11754" y="9350"/>
                    <a:pt x="10333" y="8311"/>
                  </a:cubicBezTo>
                  <a:cubicBezTo>
                    <a:pt x="9429" y="8831"/>
                    <a:pt x="8654" y="10129"/>
                    <a:pt x="7750" y="1090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0"/>
            <p:cNvSpPr/>
            <p:nvPr/>
          </p:nvSpPr>
          <p:spPr>
            <a:xfrm>
              <a:off x="2009" y="2135"/>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0"/>
            <p:cNvSpPr/>
            <p:nvPr/>
          </p:nvSpPr>
          <p:spPr>
            <a:xfrm>
              <a:off x="2292" y="2201"/>
              <a:ext cx="128" cy="54"/>
            </a:xfrm>
            <a:custGeom>
              <a:avLst/>
              <a:gdLst/>
              <a:ahLst/>
              <a:cxnLst/>
              <a:rect l="l" t="t" r="r" b="b"/>
              <a:pathLst>
                <a:path w="120000" h="120000" extrusionOk="0">
                  <a:moveTo>
                    <a:pt x="71162" y="13333"/>
                  </a:moveTo>
                  <a:cubicBezTo>
                    <a:pt x="62093" y="20000"/>
                    <a:pt x="54418" y="13333"/>
                    <a:pt x="46046" y="6666"/>
                  </a:cubicBezTo>
                  <a:cubicBezTo>
                    <a:pt x="43255" y="5000"/>
                    <a:pt x="37674" y="0"/>
                    <a:pt x="37674" y="0"/>
                  </a:cubicBezTo>
                  <a:cubicBezTo>
                    <a:pt x="26511" y="8333"/>
                    <a:pt x="8372" y="26666"/>
                    <a:pt x="0" y="46666"/>
                  </a:cubicBezTo>
                  <a:cubicBezTo>
                    <a:pt x="2790" y="65000"/>
                    <a:pt x="12558" y="65000"/>
                    <a:pt x="19534" y="66666"/>
                  </a:cubicBezTo>
                  <a:cubicBezTo>
                    <a:pt x="27209" y="73333"/>
                    <a:pt x="28604" y="100000"/>
                    <a:pt x="29302" y="100000"/>
                  </a:cubicBezTo>
                  <a:cubicBezTo>
                    <a:pt x="34883" y="105000"/>
                    <a:pt x="40465" y="108333"/>
                    <a:pt x="46046" y="113333"/>
                  </a:cubicBezTo>
                  <a:cubicBezTo>
                    <a:pt x="48837" y="115000"/>
                    <a:pt x="54418" y="120000"/>
                    <a:pt x="54418" y="120000"/>
                  </a:cubicBezTo>
                  <a:cubicBezTo>
                    <a:pt x="64186" y="118333"/>
                    <a:pt x="81627" y="115000"/>
                    <a:pt x="90697" y="100000"/>
                  </a:cubicBezTo>
                  <a:cubicBezTo>
                    <a:pt x="103255" y="80000"/>
                    <a:pt x="104651" y="76666"/>
                    <a:pt x="120000" y="73333"/>
                  </a:cubicBezTo>
                  <a:cubicBezTo>
                    <a:pt x="117906" y="48333"/>
                    <a:pt x="113023" y="38333"/>
                    <a:pt x="103255" y="30000"/>
                  </a:cubicBezTo>
                  <a:cubicBezTo>
                    <a:pt x="101162" y="16666"/>
                    <a:pt x="100465" y="11666"/>
                    <a:pt x="94883" y="6666"/>
                  </a:cubicBezTo>
                  <a:cubicBezTo>
                    <a:pt x="93488" y="6666"/>
                    <a:pt x="73255" y="18333"/>
                    <a:pt x="71162" y="1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20"/>
            <p:cNvSpPr/>
            <p:nvPr/>
          </p:nvSpPr>
          <p:spPr>
            <a:xfrm>
              <a:off x="2393" y="2038"/>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2662" y="2006"/>
              <a:ext cx="155" cy="63"/>
            </a:xfrm>
            <a:custGeom>
              <a:avLst/>
              <a:gdLst/>
              <a:ahLst/>
              <a:cxnLst/>
              <a:rect l="l" t="t" r="r" b="b"/>
              <a:pathLst>
                <a:path w="120000" h="120000" extrusionOk="0">
                  <a:moveTo>
                    <a:pt x="111262" y="9882"/>
                  </a:moveTo>
                  <a:cubicBezTo>
                    <a:pt x="96116" y="8470"/>
                    <a:pt x="75728" y="0"/>
                    <a:pt x="60000" y="12705"/>
                  </a:cubicBezTo>
                  <a:cubicBezTo>
                    <a:pt x="58252" y="25411"/>
                    <a:pt x="58834" y="28235"/>
                    <a:pt x="63495" y="35294"/>
                  </a:cubicBezTo>
                  <a:cubicBezTo>
                    <a:pt x="64660" y="39529"/>
                    <a:pt x="68737" y="48000"/>
                    <a:pt x="62330" y="46588"/>
                  </a:cubicBezTo>
                  <a:cubicBezTo>
                    <a:pt x="58834" y="45176"/>
                    <a:pt x="51844" y="38117"/>
                    <a:pt x="51844" y="38117"/>
                  </a:cubicBezTo>
                  <a:cubicBezTo>
                    <a:pt x="50097" y="33882"/>
                    <a:pt x="47766" y="25411"/>
                    <a:pt x="44854" y="26823"/>
                  </a:cubicBezTo>
                  <a:cubicBezTo>
                    <a:pt x="30291" y="31058"/>
                    <a:pt x="33203" y="35294"/>
                    <a:pt x="13398" y="38117"/>
                  </a:cubicBezTo>
                  <a:cubicBezTo>
                    <a:pt x="0" y="43764"/>
                    <a:pt x="10485" y="63529"/>
                    <a:pt x="18058" y="69176"/>
                  </a:cubicBezTo>
                  <a:cubicBezTo>
                    <a:pt x="25048" y="74823"/>
                    <a:pt x="20388" y="72000"/>
                    <a:pt x="32038" y="74823"/>
                  </a:cubicBezTo>
                  <a:cubicBezTo>
                    <a:pt x="36699" y="83294"/>
                    <a:pt x="38446" y="94588"/>
                    <a:pt x="43689" y="103058"/>
                  </a:cubicBezTo>
                  <a:cubicBezTo>
                    <a:pt x="45436" y="114352"/>
                    <a:pt x="47184" y="115764"/>
                    <a:pt x="51844" y="120000"/>
                  </a:cubicBezTo>
                  <a:cubicBezTo>
                    <a:pt x="60582" y="114352"/>
                    <a:pt x="57669" y="105882"/>
                    <a:pt x="63495" y="94588"/>
                  </a:cubicBezTo>
                  <a:cubicBezTo>
                    <a:pt x="65825" y="90352"/>
                    <a:pt x="70485" y="83294"/>
                    <a:pt x="70485" y="83294"/>
                  </a:cubicBezTo>
                  <a:cubicBezTo>
                    <a:pt x="71650" y="77647"/>
                    <a:pt x="72233" y="70588"/>
                    <a:pt x="73980" y="66352"/>
                  </a:cubicBezTo>
                  <a:cubicBezTo>
                    <a:pt x="76893" y="57882"/>
                    <a:pt x="92038" y="52235"/>
                    <a:pt x="97281" y="49411"/>
                  </a:cubicBezTo>
                  <a:cubicBezTo>
                    <a:pt x="101359" y="48000"/>
                    <a:pt x="105436" y="46588"/>
                    <a:pt x="108932" y="43764"/>
                  </a:cubicBezTo>
                  <a:cubicBezTo>
                    <a:pt x="111262" y="42352"/>
                    <a:pt x="115922" y="38117"/>
                    <a:pt x="115922" y="38117"/>
                  </a:cubicBezTo>
                  <a:cubicBezTo>
                    <a:pt x="120000" y="22588"/>
                    <a:pt x="115922" y="21176"/>
                    <a:pt x="111262" y="988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2759" y="2039"/>
              <a:ext cx="48" cy="21"/>
            </a:xfrm>
            <a:custGeom>
              <a:avLst/>
              <a:gdLst/>
              <a:ahLst/>
              <a:cxnLst/>
              <a:rect l="l" t="t" r="r" b="b"/>
              <a:pathLst>
                <a:path w="120000" h="120000" extrusionOk="0">
                  <a:moveTo>
                    <a:pt x="67500" y="25714"/>
                  </a:moveTo>
                  <a:cubicBezTo>
                    <a:pt x="60000" y="77142"/>
                    <a:pt x="35625" y="0"/>
                    <a:pt x="15000" y="17142"/>
                  </a:cubicBezTo>
                  <a:cubicBezTo>
                    <a:pt x="0" y="68571"/>
                    <a:pt x="26250" y="115714"/>
                    <a:pt x="45000" y="119999"/>
                  </a:cubicBezTo>
                  <a:cubicBezTo>
                    <a:pt x="56250" y="115714"/>
                    <a:pt x="90000" y="68571"/>
                    <a:pt x="101250" y="59999"/>
                  </a:cubicBezTo>
                  <a:cubicBezTo>
                    <a:pt x="120000" y="42857"/>
                    <a:pt x="67500" y="38571"/>
                    <a:pt x="67500" y="2571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2467" y="2311"/>
              <a:ext cx="109" cy="132"/>
            </a:xfrm>
            <a:custGeom>
              <a:avLst/>
              <a:gdLst/>
              <a:ahLst/>
              <a:cxnLst/>
              <a:rect l="l" t="t" r="r" b="b"/>
              <a:pathLst>
                <a:path w="120000" h="120000" extrusionOk="0">
                  <a:moveTo>
                    <a:pt x="19726" y="12954"/>
                  </a:moveTo>
                  <a:cubicBezTo>
                    <a:pt x="10684" y="15681"/>
                    <a:pt x="5753" y="10227"/>
                    <a:pt x="0" y="17045"/>
                  </a:cubicBezTo>
                  <a:cubicBezTo>
                    <a:pt x="1643" y="21818"/>
                    <a:pt x="11506" y="29318"/>
                    <a:pt x="11506" y="29318"/>
                  </a:cubicBezTo>
                  <a:cubicBezTo>
                    <a:pt x="15616" y="39545"/>
                    <a:pt x="16438" y="53181"/>
                    <a:pt x="27945" y="59318"/>
                  </a:cubicBezTo>
                  <a:cubicBezTo>
                    <a:pt x="34520" y="57272"/>
                    <a:pt x="36986" y="58636"/>
                    <a:pt x="42739" y="62045"/>
                  </a:cubicBezTo>
                  <a:cubicBezTo>
                    <a:pt x="46849" y="71590"/>
                    <a:pt x="49315" y="68863"/>
                    <a:pt x="41095" y="72954"/>
                  </a:cubicBezTo>
                  <a:cubicBezTo>
                    <a:pt x="31232" y="71590"/>
                    <a:pt x="26301" y="68863"/>
                    <a:pt x="23013" y="77045"/>
                  </a:cubicBezTo>
                  <a:cubicBezTo>
                    <a:pt x="26301" y="87954"/>
                    <a:pt x="27123" y="87272"/>
                    <a:pt x="13150" y="89318"/>
                  </a:cubicBezTo>
                  <a:cubicBezTo>
                    <a:pt x="13972" y="90681"/>
                    <a:pt x="13150" y="92727"/>
                    <a:pt x="14794" y="93409"/>
                  </a:cubicBezTo>
                  <a:cubicBezTo>
                    <a:pt x="17260" y="94772"/>
                    <a:pt x="24657" y="96136"/>
                    <a:pt x="24657" y="96136"/>
                  </a:cubicBezTo>
                  <a:cubicBezTo>
                    <a:pt x="23013" y="103636"/>
                    <a:pt x="17260" y="108409"/>
                    <a:pt x="14794" y="115227"/>
                  </a:cubicBezTo>
                  <a:cubicBezTo>
                    <a:pt x="15616" y="116590"/>
                    <a:pt x="14794" y="118636"/>
                    <a:pt x="16438" y="119318"/>
                  </a:cubicBezTo>
                  <a:cubicBezTo>
                    <a:pt x="18082" y="120000"/>
                    <a:pt x="26301" y="116590"/>
                    <a:pt x="27945" y="116590"/>
                  </a:cubicBezTo>
                  <a:cubicBezTo>
                    <a:pt x="34520" y="115909"/>
                    <a:pt x="41095" y="115909"/>
                    <a:pt x="47671" y="115227"/>
                  </a:cubicBezTo>
                  <a:cubicBezTo>
                    <a:pt x="57534" y="113863"/>
                    <a:pt x="65753" y="113863"/>
                    <a:pt x="75616" y="116590"/>
                  </a:cubicBezTo>
                  <a:cubicBezTo>
                    <a:pt x="80547" y="115909"/>
                    <a:pt x="85479" y="115909"/>
                    <a:pt x="90410" y="115227"/>
                  </a:cubicBezTo>
                  <a:cubicBezTo>
                    <a:pt x="93698" y="114545"/>
                    <a:pt x="100273" y="112500"/>
                    <a:pt x="100273" y="112500"/>
                  </a:cubicBezTo>
                  <a:cubicBezTo>
                    <a:pt x="101917" y="107727"/>
                    <a:pt x="101095" y="100227"/>
                    <a:pt x="105205" y="96136"/>
                  </a:cubicBezTo>
                  <a:cubicBezTo>
                    <a:pt x="108493" y="92727"/>
                    <a:pt x="119999" y="90681"/>
                    <a:pt x="119999" y="90681"/>
                  </a:cubicBezTo>
                  <a:cubicBezTo>
                    <a:pt x="116712" y="71590"/>
                    <a:pt x="117534" y="75681"/>
                    <a:pt x="90410" y="74318"/>
                  </a:cubicBezTo>
                  <a:cubicBezTo>
                    <a:pt x="83835" y="66136"/>
                    <a:pt x="84657" y="60000"/>
                    <a:pt x="72328" y="56590"/>
                  </a:cubicBezTo>
                  <a:cubicBezTo>
                    <a:pt x="69863" y="53863"/>
                    <a:pt x="70684" y="49090"/>
                    <a:pt x="67397" y="47045"/>
                  </a:cubicBezTo>
                  <a:cubicBezTo>
                    <a:pt x="63287" y="44318"/>
                    <a:pt x="56712" y="44318"/>
                    <a:pt x="52602" y="41590"/>
                  </a:cubicBezTo>
                  <a:cubicBezTo>
                    <a:pt x="42739" y="29318"/>
                    <a:pt x="55068" y="32045"/>
                    <a:pt x="70684" y="30681"/>
                  </a:cubicBezTo>
                  <a:cubicBezTo>
                    <a:pt x="76438" y="17045"/>
                    <a:pt x="68219" y="19772"/>
                    <a:pt x="52602" y="21136"/>
                  </a:cubicBezTo>
                  <a:cubicBezTo>
                    <a:pt x="50958" y="17045"/>
                    <a:pt x="57534" y="8863"/>
                    <a:pt x="57534" y="8863"/>
                  </a:cubicBezTo>
                  <a:cubicBezTo>
                    <a:pt x="52602" y="2727"/>
                    <a:pt x="46027" y="2045"/>
                    <a:pt x="37808" y="681"/>
                  </a:cubicBezTo>
                  <a:cubicBezTo>
                    <a:pt x="28767" y="2045"/>
                    <a:pt x="27945" y="0"/>
                    <a:pt x="24657" y="6136"/>
                  </a:cubicBezTo>
                  <a:cubicBezTo>
                    <a:pt x="20547" y="14318"/>
                    <a:pt x="23835" y="16363"/>
                    <a:pt x="19726" y="1295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2413" y="2359"/>
              <a:ext cx="69" cy="68"/>
            </a:xfrm>
            <a:custGeom>
              <a:avLst/>
              <a:gdLst/>
              <a:ahLst/>
              <a:cxnLst/>
              <a:rect l="l" t="t" r="r" b="b"/>
              <a:pathLst>
                <a:path w="120000" h="120000" extrusionOk="0">
                  <a:moveTo>
                    <a:pt x="75652" y="7826"/>
                  </a:moveTo>
                  <a:cubicBezTo>
                    <a:pt x="87391" y="0"/>
                    <a:pt x="95217" y="2608"/>
                    <a:pt x="106956" y="10434"/>
                  </a:cubicBezTo>
                  <a:cubicBezTo>
                    <a:pt x="118695" y="28695"/>
                    <a:pt x="114782" y="19565"/>
                    <a:pt x="120000" y="33913"/>
                  </a:cubicBezTo>
                  <a:cubicBezTo>
                    <a:pt x="116086" y="46956"/>
                    <a:pt x="106956" y="48260"/>
                    <a:pt x="101739" y="62608"/>
                  </a:cubicBezTo>
                  <a:cubicBezTo>
                    <a:pt x="110869" y="90000"/>
                    <a:pt x="78260" y="92608"/>
                    <a:pt x="60000" y="99130"/>
                  </a:cubicBezTo>
                  <a:cubicBezTo>
                    <a:pt x="52173" y="112173"/>
                    <a:pt x="36521" y="112173"/>
                    <a:pt x="23478" y="120000"/>
                  </a:cubicBezTo>
                  <a:cubicBezTo>
                    <a:pt x="11739" y="117391"/>
                    <a:pt x="0" y="109565"/>
                    <a:pt x="10434" y="93913"/>
                  </a:cubicBezTo>
                  <a:cubicBezTo>
                    <a:pt x="14347" y="88695"/>
                    <a:pt x="26086" y="83478"/>
                    <a:pt x="26086" y="83478"/>
                  </a:cubicBezTo>
                  <a:cubicBezTo>
                    <a:pt x="30000" y="71739"/>
                    <a:pt x="27391" y="69130"/>
                    <a:pt x="18260" y="60000"/>
                  </a:cubicBezTo>
                  <a:cubicBezTo>
                    <a:pt x="23478" y="39130"/>
                    <a:pt x="36521" y="46956"/>
                    <a:pt x="52173" y="36521"/>
                  </a:cubicBezTo>
                  <a:cubicBezTo>
                    <a:pt x="73043" y="22173"/>
                    <a:pt x="65217" y="31304"/>
                    <a:pt x="75652" y="782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p:nvPr/>
          </p:nvSpPr>
          <p:spPr>
            <a:xfrm>
              <a:off x="4099" y="3502"/>
              <a:ext cx="474" cy="495"/>
            </a:xfrm>
            <a:custGeom>
              <a:avLst/>
              <a:gdLst/>
              <a:ahLst/>
              <a:cxnLst/>
              <a:rect l="l" t="t" r="r" b="b"/>
              <a:pathLst>
                <a:path w="120000" h="120000" extrusionOk="0">
                  <a:moveTo>
                    <a:pt x="40189" y="2000"/>
                  </a:moveTo>
                  <a:cubicBezTo>
                    <a:pt x="36966" y="0"/>
                    <a:pt x="35450" y="363"/>
                    <a:pt x="33364" y="3454"/>
                  </a:cubicBezTo>
                  <a:cubicBezTo>
                    <a:pt x="32417" y="11090"/>
                    <a:pt x="34312" y="16000"/>
                    <a:pt x="27298" y="9272"/>
                  </a:cubicBezTo>
                  <a:cubicBezTo>
                    <a:pt x="24834" y="9636"/>
                    <a:pt x="21800" y="9272"/>
                    <a:pt x="19715" y="10727"/>
                  </a:cubicBezTo>
                  <a:cubicBezTo>
                    <a:pt x="14786" y="14545"/>
                    <a:pt x="21611" y="11818"/>
                    <a:pt x="15924" y="13636"/>
                  </a:cubicBezTo>
                  <a:cubicBezTo>
                    <a:pt x="14786" y="17090"/>
                    <a:pt x="17440" y="19454"/>
                    <a:pt x="12890" y="20909"/>
                  </a:cubicBezTo>
                  <a:cubicBezTo>
                    <a:pt x="10426" y="24545"/>
                    <a:pt x="11184" y="28909"/>
                    <a:pt x="6824" y="30363"/>
                  </a:cubicBezTo>
                  <a:cubicBezTo>
                    <a:pt x="3033" y="29636"/>
                    <a:pt x="1327" y="28727"/>
                    <a:pt x="0" y="32545"/>
                  </a:cubicBezTo>
                  <a:cubicBezTo>
                    <a:pt x="1706" y="42181"/>
                    <a:pt x="8151" y="50727"/>
                    <a:pt x="13649" y="58727"/>
                  </a:cubicBezTo>
                  <a:cubicBezTo>
                    <a:pt x="15545" y="67454"/>
                    <a:pt x="16113" y="71272"/>
                    <a:pt x="22748" y="77636"/>
                  </a:cubicBezTo>
                  <a:cubicBezTo>
                    <a:pt x="24075" y="78909"/>
                    <a:pt x="25781" y="79636"/>
                    <a:pt x="27298" y="80545"/>
                  </a:cubicBezTo>
                  <a:cubicBezTo>
                    <a:pt x="28625" y="81454"/>
                    <a:pt x="31848" y="82000"/>
                    <a:pt x="31848" y="82000"/>
                  </a:cubicBezTo>
                  <a:cubicBezTo>
                    <a:pt x="35639" y="80727"/>
                    <a:pt x="39431" y="79636"/>
                    <a:pt x="43222" y="78363"/>
                  </a:cubicBezTo>
                  <a:cubicBezTo>
                    <a:pt x="44739" y="77818"/>
                    <a:pt x="47772" y="76909"/>
                    <a:pt x="47772" y="76909"/>
                  </a:cubicBezTo>
                  <a:cubicBezTo>
                    <a:pt x="51374" y="78000"/>
                    <a:pt x="53270" y="80909"/>
                    <a:pt x="56872" y="82000"/>
                  </a:cubicBezTo>
                  <a:cubicBezTo>
                    <a:pt x="60663" y="85636"/>
                    <a:pt x="59715" y="90909"/>
                    <a:pt x="61421" y="95818"/>
                  </a:cubicBezTo>
                  <a:cubicBezTo>
                    <a:pt x="62180" y="95636"/>
                    <a:pt x="63127" y="95636"/>
                    <a:pt x="63696" y="95090"/>
                  </a:cubicBezTo>
                  <a:cubicBezTo>
                    <a:pt x="64454" y="94545"/>
                    <a:pt x="64265" y="92909"/>
                    <a:pt x="65213" y="92909"/>
                  </a:cubicBezTo>
                  <a:cubicBezTo>
                    <a:pt x="67867" y="92909"/>
                    <a:pt x="68625" y="98363"/>
                    <a:pt x="69763" y="99454"/>
                  </a:cubicBezTo>
                  <a:cubicBezTo>
                    <a:pt x="71658" y="101272"/>
                    <a:pt x="74312" y="102363"/>
                    <a:pt x="76587" y="103818"/>
                  </a:cubicBezTo>
                  <a:cubicBezTo>
                    <a:pt x="79241" y="105454"/>
                    <a:pt x="80000" y="108000"/>
                    <a:pt x="82654" y="109636"/>
                  </a:cubicBezTo>
                  <a:cubicBezTo>
                    <a:pt x="83222" y="110363"/>
                    <a:pt x="83601" y="111272"/>
                    <a:pt x="84170" y="111818"/>
                  </a:cubicBezTo>
                  <a:cubicBezTo>
                    <a:pt x="84739" y="112363"/>
                    <a:pt x="85876" y="112545"/>
                    <a:pt x="86445" y="113272"/>
                  </a:cubicBezTo>
                  <a:cubicBezTo>
                    <a:pt x="92701" y="120000"/>
                    <a:pt x="86635" y="115818"/>
                    <a:pt x="91753" y="119090"/>
                  </a:cubicBezTo>
                  <a:cubicBezTo>
                    <a:pt x="92322" y="117636"/>
                    <a:pt x="91943" y="113818"/>
                    <a:pt x="93270" y="114727"/>
                  </a:cubicBezTo>
                  <a:cubicBezTo>
                    <a:pt x="96492" y="116727"/>
                    <a:pt x="98957" y="118727"/>
                    <a:pt x="102369" y="119818"/>
                  </a:cubicBezTo>
                  <a:cubicBezTo>
                    <a:pt x="105592" y="116727"/>
                    <a:pt x="107488" y="117818"/>
                    <a:pt x="111469" y="119090"/>
                  </a:cubicBezTo>
                  <a:cubicBezTo>
                    <a:pt x="115829" y="112909"/>
                    <a:pt x="108625" y="101818"/>
                    <a:pt x="116777" y="96545"/>
                  </a:cubicBezTo>
                  <a:cubicBezTo>
                    <a:pt x="119810" y="92181"/>
                    <a:pt x="119241" y="90181"/>
                    <a:pt x="119810" y="84181"/>
                  </a:cubicBezTo>
                  <a:cubicBezTo>
                    <a:pt x="119431" y="80000"/>
                    <a:pt x="120000" y="70909"/>
                    <a:pt x="117535" y="66727"/>
                  </a:cubicBezTo>
                  <a:cubicBezTo>
                    <a:pt x="113744" y="60363"/>
                    <a:pt x="107109" y="54545"/>
                    <a:pt x="101611" y="49272"/>
                  </a:cubicBezTo>
                  <a:cubicBezTo>
                    <a:pt x="100853" y="47090"/>
                    <a:pt x="100853" y="44909"/>
                    <a:pt x="100094" y="42727"/>
                  </a:cubicBezTo>
                  <a:cubicBezTo>
                    <a:pt x="99526" y="40909"/>
                    <a:pt x="89857" y="34181"/>
                    <a:pt x="87203" y="32545"/>
                  </a:cubicBezTo>
                  <a:cubicBezTo>
                    <a:pt x="87772" y="31090"/>
                    <a:pt x="89289" y="29818"/>
                    <a:pt x="89478" y="28181"/>
                  </a:cubicBezTo>
                  <a:cubicBezTo>
                    <a:pt x="89857" y="26181"/>
                    <a:pt x="87393" y="24909"/>
                    <a:pt x="86445" y="23818"/>
                  </a:cubicBezTo>
                  <a:cubicBezTo>
                    <a:pt x="82464" y="19272"/>
                    <a:pt x="85497" y="16000"/>
                    <a:pt x="78862" y="14363"/>
                  </a:cubicBezTo>
                  <a:cubicBezTo>
                    <a:pt x="74881" y="8727"/>
                    <a:pt x="76398" y="11636"/>
                    <a:pt x="74312" y="5636"/>
                  </a:cubicBezTo>
                  <a:cubicBezTo>
                    <a:pt x="74123" y="4909"/>
                    <a:pt x="73554" y="3454"/>
                    <a:pt x="73554" y="3454"/>
                  </a:cubicBezTo>
                  <a:cubicBezTo>
                    <a:pt x="68625" y="10545"/>
                    <a:pt x="71848" y="19454"/>
                    <a:pt x="69004" y="27454"/>
                  </a:cubicBezTo>
                  <a:cubicBezTo>
                    <a:pt x="65213" y="26181"/>
                    <a:pt x="65213" y="21818"/>
                    <a:pt x="61421" y="20909"/>
                  </a:cubicBezTo>
                  <a:cubicBezTo>
                    <a:pt x="59526" y="20363"/>
                    <a:pt x="57440" y="20363"/>
                    <a:pt x="55355" y="20181"/>
                  </a:cubicBezTo>
                  <a:cubicBezTo>
                    <a:pt x="53838" y="18727"/>
                    <a:pt x="52322" y="17636"/>
                    <a:pt x="51563" y="15818"/>
                  </a:cubicBezTo>
                  <a:cubicBezTo>
                    <a:pt x="50995" y="14363"/>
                    <a:pt x="50047" y="11454"/>
                    <a:pt x="50047" y="11454"/>
                  </a:cubicBezTo>
                  <a:cubicBezTo>
                    <a:pt x="50805" y="10909"/>
                    <a:pt x="51753" y="10545"/>
                    <a:pt x="52322" y="10000"/>
                  </a:cubicBezTo>
                  <a:cubicBezTo>
                    <a:pt x="56872" y="5636"/>
                    <a:pt x="48530" y="4363"/>
                    <a:pt x="45497" y="3454"/>
                  </a:cubicBezTo>
                  <a:cubicBezTo>
                    <a:pt x="43981" y="2909"/>
                    <a:pt x="42464" y="2545"/>
                    <a:pt x="40947" y="2000"/>
                  </a:cubicBezTo>
                  <a:cubicBezTo>
                    <a:pt x="40189" y="1818"/>
                    <a:pt x="37914" y="909"/>
                    <a:pt x="38672" y="1272"/>
                  </a:cubicBezTo>
                  <a:cubicBezTo>
                    <a:pt x="39241" y="1454"/>
                    <a:pt x="39620" y="1818"/>
                    <a:pt x="40189" y="2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20"/>
            <p:cNvSpPr/>
            <p:nvPr/>
          </p:nvSpPr>
          <p:spPr>
            <a:xfrm>
              <a:off x="4246" y="3241"/>
              <a:ext cx="319" cy="210"/>
            </a:xfrm>
            <a:custGeom>
              <a:avLst/>
              <a:gdLst/>
              <a:ahLst/>
              <a:cxnLst/>
              <a:rect l="l" t="t" r="r" b="b"/>
              <a:pathLst>
                <a:path w="120000" h="120000" extrusionOk="0">
                  <a:moveTo>
                    <a:pt x="23661" y="25714"/>
                  </a:moveTo>
                  <a:cubicBezTo>
                    <a:pt x="22253" y="22285"/>
                    <a:pt x="19718" y="19285"/>
                    <a:pt x="19154" y="15428"/>
                  </a:cubicBezTo>
                  <a:cubicBezTo>
                    <a:pt x="18873" y="12428"/>
                    <a:pt x="19154" y="9428"/>
                    <a:pt x="18028" y="6857"/>
                  </a:cubicBezTo>
                  <a:cubicBezTo>
                    <a:pt x="17464" y="5142"/>
                    <a:pt x="15774" y="5571"/>
                    <a:pt x="14647" y="5142"/>
                  </a:cubicBezTo>
                  <a:cubicBezTo>
                    <a:pt x="11267" y="5571"/>
                    <a:pt x="7605" y="4714"/>
                    <a:pt x="4507" y="6857"/>
                  </a:cubicBezTo>
                  <a:cubicBezTo>
                    <a:pt x="0" y="10285"/>
                    <a:pt x="12112" y="17142"/>
                    <a:pt x="12394" y="17142"/>
                  </a:cubicBezTo>
                  <a:cubicBezTo>
                    <a:pt x="12676" y="18857"/>
                    <a:pt x="14084" y="21000"/>
                    <a:pt x="13521" y="22285"/>
                  </a:cubicBezTo>
                  <a:cubicBezTo>
                    <a:pt x="11830" y="25714"/>
                    <a:pt x="6760" y="29142"/>
                    <a:pt x="6760" y="29142"/>
                  </a:cubicBezTo>
                  <a:cubicBezTo>
                    <a:pt x="10704" y="37714"/>
                    <a:pt x="18309" y="38142"/>
                    <a:pt x="24788" y="39428"/>
                  </a:cubicBezTo>
                  <a:cubicBezTo>
                    <a:pt x="28450" y="41142"/>
                    <a:pt x="34929" y="48000"/>
                    <a:pt x="34929" y="48000"/>
                  </a:cubicBezTo>
                  <a:cubicBezTo>
                    <a:pt x="35211" y="49714"/>
                    <a:pt x="35211" y="51857"/>
                    <a:pt x="36056" y="53142"/>
                  </a:cubicBezTo>
                  <a:cubicBezTo>
                    <a:pt x="36901" y="54857"/>
                    <a:pt x="38591" y="54857"/>
                    <a:pt x="39436" y="56571"/>
                  </a:cubicBezTo>
                  <a:cubicBezTo>
                    <a:pt x="40563" y="59571"/>
                    <a:pt x="41690" y="66857"/>
                    <a:pt x="41690" y="66857"/>
                  </a:cubicBezTo>
                  <a:cubicBezTo>
                    <a:pt x="40563" y="73285"/>
                    <a:pt x="38591" y="77571"/>
                    <a:pt x="37183" y="84000"/>
                  </a:cubicBezTo>
                  <a:cubicBezTo>
                    <a:pt x="42535" y="89571"/>
                    <a:pt x="47042" y="88714"/>
                    <a:pt x="50704" y="80571"/>
                  </a:cubicBezTo>
                  <a:cubicBezTo>
                    <a:pt x="51267" y="84000"/>
                    <a:pt x="51830" y="90428"/>
                    <a:pt x="54084" y="92571"/>
                  </a:cubicBezTo>
                  <a:cubicBezTo>
                    <a:pt x="56056" y="94285"/>
                    <a:pt x="58591" y="94714"/>
                    <a:pt x="60845" y="96000"/>
                  </a:cubicBezTo>
                  <a:cubicBezTo>
                    <a:pt x="61971" y="96428"/>
                    <a:pt x="64225" y="97714"/>
                    <a:pt x="64225" y="97714"/>
                  </a:cubicBezTo>
                  <a:cubicBezTo>
                    <a:pt x="66478" y="97285"/>
                    <a:pt x="69014" y="97714"/>
                    <a:pt x="70985" y="96000"/>
                  </a:cubicBezTo>
                  <a:cubicBezTo>
                    <a:pt x="75774" y="92571"/>
                    <a:pt x="70985" y="87428"/>
                    <a:pt x="77746" y="84000"/>
                  </a:cubicBezTo>
                  <a:cubicBezTo>
                    <a:pt x="83380" y="89571"/>
                    <a:pt x="90704" y="99000"/>
                    <a:pt x="94647" y="108000"/>
                  </a:cubicBezTo>
                  <a:cubicBezTo>
                    <a:pt x="99718" y="120000"/>
                    <a:pt x="96619" y="117000"/>
                    <a:pt x="102535" y="120000"/>
                  </a:cubicBezTo>
                  <a:cubicBezTo>
                    <a:pt x="105915" y="112285"/>
                    <a:pt x="105633" y="103285"/>
                    <a:pt x="101408" y="96000"/>
                  </a:cubicBezTo>
                  <a:cubicBezTo>
                    <a:pt x="99154" y="92571"/>
                    <a:pt x="94647" y="85714"/>
                    <a:pt x="94647" y="85714"/>
                  </a:cubicBezTo>
                  <a:cubicBezTo>
                    <a:pt x="90985" y="69428"/>
                    <a:pt x="90704" y="74571"/>
                    <a:pt x="104788" y="72000"/>
                  </a:cubicBezTo>
                  <a:cubicBezTo>
                    <a:pt x="108169" y="70285"/>
                    <a:pt x="111549" y="68571"/>
                    <a:pt x="114929" y="66857"/>
                  </a:cubicBezTo>
                  <a:cubicBezTo>
                    <a:pt x="116056" y="66428"/>
                    <a:pt x="118309" y="65142"/>
                    <a:pt x="118309" y="65142"/>
                  </a:cubicBezTo>
                  <a:cubicBezTo>
                    <a:pt x="118591" y="63428"/>
                    <a:pt x="119999" y="61714"/>
                    <a:pt x="119436" y="60000"/>
                  </a:cubicBezTo>
                  <a:cubicBezTo>
                    <a:pt x="118309" y="56142"/>
                    <a:pt x="102816" y="62571"/>
                    <a:pt x="100281" y="63428"/>
                  </a:cubicBezTo>
                  <a:cubicBezTo>
                    <a:pt x="95492" y="62571"/>
                    <a:pt x="89014" y="65142"/>
                    <a:pt x="85633" y="60000"/>
                  </a:cubicBezTo>
                  <a:cubicBezTo>
                    <a:pt x="84788" y="58714"/>
                    <a:pt x="85070" y="56571"/>
                    <a:pt x="84507" y="54857"/>
                  </a:cubicBezTo>
                  <a:cubicBezTo>
                    <a:pt x="83943" y="53142"/>
                    <a:pt x="83380" y="51000"/>
                    <a:pt x="82253" y="49714"/>
                  </a:cubicBezTo>
                  <a:cubicBezTo>
                    <a:pt x="76619" y="42000"/>
                    <a:pt x="68732" y="39000"/>
                    <a:pt x="61971" y="34285"/>
                  </a:cubicBezTo>
                  <a:cubicBezTo>
                    <a:pt x="56619" y="30857"/>
                    <a:pt x="50704" y="28714"/>
                    <a:pt x="45070" y="25714"/>
                  </a:cubicBezTo>
                  <a:cubicBezTo>
                    <a:pt x="42816" y="24428"/>
                    <a:pt x="38309" y="22285"/>
                    <a:pt x="38309" y="22285"/>
                  </a:cubicBezTo>
                  <a:cubicBezTo>
                    <a:pt x="31830" y="23571"/>
                    <a:pt x="27605" y="27428"/>
                    <a:pt x="22535" y="22285"/>
                  </a:cubicBezTo>
                  <a:cubicBezTo>
                    <a:pt x="19718" y="16285"/>
                    <a:pt x="20845" y="18857"/>
                    <a:pt x="19154" y="13714"/>
                  </a:cubicBezTo>
                  <a:lnTo>
                    <a:pt x="19154"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20"/>
            <p:cNvSpPr/>
            <p:nvPr/>
          </p:nvSpPr>
          <p:spPr>
            <a:xfrm>
              <a:off x="4255" y="3243"/>
              <a:ext cx="311" cy="211"/>
            </a:xfrm>
            <a:custGeom>
              <a:avLst/>
              <a:gdLst/>
              <a:ahLst/>
              <a:cxnLst/>
              <a:rect l="l" t="t" r="r" b="b"/>
              <a:pathLst>
                <a:path w="120000" h="120000" extrusionOk="0">
                  <a:moveTo>
                    <a:pt x="0" y="425"/>
                  </a:moveTo>
                  <a:cubicBezTo>
                    <a:pt x="2019" y="9361"/>
                    <a:pt x="576" y="3829"/>
                    <a:pt x="5769" y="15744"/>
                  </a:cubicBezTo>
                  <a:cubicBezTo>
                    <a:pt x="6634" y="17446"/>
                    <a:pt x="8076" y="20851"/>
                    <a:pt x="8076" y="20851"/>
                  </a:cubicBezTo>
                  <a:cubicBezTo>
                    <a:pt x="1442" y="35744"/>
                    <a:pt x="18750" y="33191"/>
                    <a:pt x="24230" y="37872"/>
                  </a:cubicBezTo>
                  <a:cubicBezTo>
                    <a:pt x="27980" y="40851"/>
                    <a:pt x="31153" y="44680"/>
                    <a:pt x="34615" y="48085"/>
                  </a:cubicBezTo>
                  <a:cubicBezTo>
                    <a:pt x="35769" y="49361"/>
                    <a:pt x="38076" y="51489"/>
                    <a:pt x="38076" y="51489"/>
                  </a:cubicBezTo>
                  <a:cubicBezTo>
                    <a:pt x="39807" y="58723"/>
                    <a:pt x="38076" y="64255"/>
                    <a:pt x="39230" y="71914"/>
                  </a:cubicBezTo>
                  <a:cubicBezTo>
                    <a:pt x="30865" y="80000"/>
                    <a:pt x="31730" y="74893"/>
                    <a:pt x="33461" y="85531"/>
                  </a:cubicBezTo>
                  <a:cubicBezTo>
                    <a:pt x="35480" y="85106"/>
                    <a:pt x="37500" y="84680"/>
                    <a:pt x="39230" y="83829"/>
                  </a:cubicBezTo>
                  <a:cubicBezTo>
                    <a:pt x="40673" y="82978"/>
                    <a:pt x="41250" y="80000"/>
                    <a:pt x="42692" y="80425"/>
                  </a:cubicBezTo>
                  <a:cubicBezTo>
                    <a:pt x="44423" y="80851"/>
                    <a:pt x="45000" y="84255"/>
                    <a:pt x="46153" y="85531"/>
                  </a:cubicBezTo>
                  <a:cubicBezTo>
                    <a:pt x="48461" y="88085"/>
                    <a:pt x="50769" y="90212"/>
                    <a:pt x="53076" y="92340"/>
                  </a:cubicBezTo>
                  <a:cubicBezTo>
                    <a:pt x="55384" y="94468"/>
                    <a:pt x="60000" y="99148"/>
                    <a:pt x="60000" y="99148"/>
                  </a:cubicBezTo>
                  <a:cubicBezTo>
                    <a:pt x="62307" y="98297"/>
                    <a:pt x="67500" y="97872"/>
                    <a:pt x="69230" y="94042"/>
                  </a:cubicBezTo>
                  <a:cubicBezTo>
                    <a:pt x="70384" y="91063"/>
                    <a:pt x="71538" y="83829"/>
                    <a:pt x="71538" y="83829"/>
                  </a:cubicBezTo>
                  <a:cubicBezTo>
                    <a:pt x="73557" y="84255"/>
                    <a:pt x="75288" y="84680"/>
                    <a:pt x="77307" y="85531"/>
                  </a:cubicBezTo>
                  <a:cubicBezTo>
                    <a:pt x="79615" y="86382"/>
                    <a:pt x="84230" y="88936"/>
                    <a:pt x="84230" y="88936"/>
                  </a:cubicBezTo>
                  <a:cubicBezTo>
                    <a:pt x="85961" y="102978"/>
                    <a:pt x="88269" y="114893"/>
                    <a:pt x="98076" y="119574"/>
                  </a:cubicBezTo>
                  <a:cubicBezTo>
                    <a:pt x="99519" y="119148"/>
                    <a:pt x="102115" y="120000"/>
                    <a:pt x="102692" y="117872"/>
                  </a:cubicBezTo>
                  <a:cubicBezTo>
                    <a:pt x="103557" y="114893"/>
                    <a:pt x="102403" y="110638"/>
                    <a:pt x="101538" y="107659"/>
                  </a:cubicBezTo>
                  <a:cubicBezTo>
                    <a:pt x="99807" y="101276"/>
                    <a:pt x="94903" y="87659"/>
                    <a:pt x="91153" y="83829"/>
                  </a:cubicBezTo>
                  <a:cubicBezTo>
                    <a:pt x="88557" y="72340"/>
                    <a:pt x="97788" y="74468"/>
                    <a:pt x="103846" y="73617"/>
                  </a:cubicBezTo>
                  <a:cubicBezTo>
                    <a:pt x="110480" y="70212"/>
                    <a:pt x="112788" y="68936"/>
                    <a:pt x="117692" y="61702"/>
                  </a:cubicBezTo>
                  <a:cubicBezTo>
                    <a:pt x="118846" y="59574"/>
                    <a:pt x="120000" y="51489"/>
                    <a:pt x="117980" y="51063"/>
                  </a:cubicBezTo>
                  <a:cubicBezTo>
                    <a:pt x="115961" y="50638"/>
                    <a:pt x="110769" y="57446"/>
                    <a:pt x="105865" y="58723"/>
                  </a:cubicBezTo>
                  <a:cubicBezTo>
                    <a:pt x="100961" y="60000"/>
                    <a:pt x="93750" y="61276"/>
                    <a:pt x="88846" y="58297"/>
                  </a:cubicBezTo>
                  <a:cubicBezTo>
                    <a:pt x="82500" y="55319"/>
                    <a:pt x="81923" y="47234"/>
                    <a:pt x="76153" y="41276"/>
                  </a:cubicBezTo>
                  <a:cubicBezTo>
                    <a:pt x="68653" y="34042"/>
                    <a:pt x="58557" y="32340"/>
                    <a:pt x="51923" y="25957"/>
                  </a:cubicBezTo>
                  <a:cubicBezTo>
                    <a:pt x="47019" y="21276"/>
                    <a:pt x="43269" y="16595"/>
                    <a:pt x="38076" y="14042"/>
                  </a:cubicBezTo>
                  <a:cubicBezTo>
                    <a:pt x="34326" y="14893"/>
                    <a:pt x="29423" y="13191"/>
                    <a:pt x="26538" y="17446"/>
                  </a:cubicBezTo>
                  <a:cubicBezTo>
                    <a:pt x="20480" y="26382"/>
                    <a:pt x="31153" y="19574"/>
                    <a:pt x="21923" y="24255"/>
                  </a:cubicBezTo>
                  <a:cubicBezTo>
                    <a:pt x="15000" y="20851"/>
                    <a:pt x="19326" y="16170"/>
                    <a:pt x="16153" y="7234"/>
                  </a:cubicBezTo>
                  <a:cubicBezTo>
                    <a:pt x="13846" y="0"/>
                    <a:pt x="4615" y="425"/>
                    <a:pt x="0" y="4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4485" y="4013"/>
              <a:ext cx="45" cy="58"/>
            </a:xfrm>
            <a:custGeom>
              <a:avLst/>
              <a:gdLst/>
              <a:ahLst/>
              <a:cxnLst/>
              <a:rect l="l" t="t" r="r" b="b"/>
              <a:pathLst>
                <a:path w="120000" h="120000" extrusionOk="0">
                  <a:moveTo>
                    <a:pt x="64000" y="27692"/>
                  </a:moveTo>
                  <a:cubicBezTo>
                    <a:pt x="32000" y="10769"/>
                    <a:pt x="24000" y="0"/>
                    <a:pt x="0" y="27692"/>
                  </a:cubicBezTo>
                  <a:cubicBezTo>
                    <a:pt x="12000" y="41538"/>
                    <a:pt x="30000" y="50769"/>
                    <a:pt x="40000" y="64615"/>
                  </a:cubicBezTo>
                  <a:cubicBezTo>
                    <a:pt x="48000" y="75384"/>
                    <a:pt x="50000" y="89230"/>
                    <a:pt x="56000" y="101538"/>
                  </a:cubicBezTo>
                  <a:cubicBezTo>
                    <a:pt x="58000" y="107692"/>
                    <a:pt x="64000" y="120000"/>
                    <a:pt x="64000" y="120000"/>
                  </a:cubicBezTo>
                  <a:cubicBezTo>
                    <a:pt x="104000" y="112307"/>
                    <a:pt x="108000" y="106153"/>
                    <a:pt x="120000" y="76923"/>
                  </a:cubicBezTo>
                  <a:cubicBezTo>
                    <a:pt x="108000" y="49230"/>
                    <a:pt x="100000" y="41538"/>
                    <a:pt x="64000" y="2769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4621" y="3923"/>
              <a:ext cx="164" cy="85"/>
            </a:xfrm>
            <a:custGeom>
              <a:avLst/>
              <a:gdLst/>
              <a:ahLst/>
              <a:cxnLst/>
              <a:rect l="l" t="t" r="r" b="b"/>
              <a:pathLst>
                <a:path w="120000" h="120000" extrusionOk="0">
                  <a:moveTo>
                    <a:pt x="25753" y="77522"/>
                  </a:moveTo>
                  <a:cubicBezTo>
                    <a:pt x="24109" y="73274"/>
                    <a:pt x="24109" y="65840"/>
                    <a:pt x="21369" y="64778"/>
                  </a:cubicBezTo>
                  <a:cubicBezTo>
                    <a:pt x="16986" y="63716"/>
                    <a:pt x="8219" y="73274"/>
                    <a:pt x="8219" y="73274"/>
                  </a:cubicBezTo>
                  <a:cubicBezTo>
                    <a:pt x="0" y="96637"/>
                    <a:pt x="10958" y="107256"/>
                    <a:pt x="21369" y="120000"/>
                  </a:cubicBezTo>
                  <a:cubicBezTo>
                    <a:pt x="36712" y="113628"/>
                    <a:pt x="52602" y="104070"/>
                    <a:pt x="67397" y="94513"/>
                  </a:cubicBezTo>
                  <a:cubicBezTo>
                    <a:pt x="72328" y="91327"/>
                    <a:pt x="76164" y="82831"/>
                    <a:pt x="80547" y="77522"/>
                  </a:cubicBezTo>
                  <a:cubicBezTo>
                    <a:pt x="84383" y="72212"/>
                    <a:pt x="93698" y="69026"/>
                    <a:pt x="93698" y="69026"/>
                  </a:cubicBezTo>
                  <a:cubicBezTo>
                    <a:pt x="101917" y="53097"/>
                    <a:pt x="113424" y="38230"/>
                    <a:pt x="120000" y="20176"/>
                  </a:cubicBezTo>
                  <a:cubicBezTo>
                    <a:pt x="117808" y="16991"/>
                    <a:pt x="117808" y="0"/>
                    <a:pt x="115068" y="0"/>
                  </a:cubicBezTo>
                  <a:cubicBezTo>
                    <a:pt x="112328" y="0"/>
                    <a:pt x="100273" y="15929"/>
                    <a:pt x="98082" y="18053"/>
                  </a:cubicBezTo>
                  <a:cubicBezTo>
                    <a:pt x="87123" y="27610"/>
                    <a:pt x="70684" y="39292"/>
                    <a:pt x="58630" y="43539"/>
                  </a:cubicBezTo>
                  <a:cubicBezTo>
                    <a:pt x="54246" y="44601"/>
                    <a:pt x="49863" y="45663"/>
                    <a:pt x="45479" y="47787"/>
                  </a:cubicBezTo>
                  <a:cubicBezTo>
                    <a:pt x="41095" y="49911"/>
                    <a:pt x="32328" y="56283"/>
                    <a:pt x="32328" y="56283"/>
                  </a:cubicBezTo>
                  <a:cubicBezTo>
                    <a:pt x="26849" y="71150"/>
                    <a:pt x="29041" y="64778"/>
                    <a:pt x="25753" y="775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4791" y="3873"/>
              <a:ext cx="104" cy="92"/>
            </a:xfrm>
            <a:custGeom>
              <a:avLst/>
              <a:gdLst/>
              <a:ahLst/>
              <a:cxnLst/>
              <a:rect l="l" t="t" r="r" b="b"/>
              <a:pathLst>
                <a:path w="120000" h="120000" extrusionOk="0">
                  <a:moveTo>
                    <a:pt x="10359" y="59016"/>
                  </a:moveTo>
                  <a:cubicBezTo>
                    <a:pt x="9496" y="66885"/>
                    <a:pt x="8633" y="74754"/>
                    <a:pt x="6906" y="82622"/>
                  </a:cubicBezTo>
                  <a:cubicBezTo>
                    <a:pt x="5179" y="90491"/>
                    <a:pt x="0" y="106229"/>
                    <a:pt x="0" y="106229"/>
                  </a:cubicBezTo>
                  <a:cubicBezTo>
                    <a:pt x="12086" y="116065"/>
                    <a:pt x="16402" y="120000"/>
                    <a:pt x="31079" y="114098"/>
                  </a:cubicBezTo>
                  <a:cubicBezTo>
                    <a:pt x="39712" y="84590"/>
                    <a:pt x="26762" y="120000"/>
                    <a:pt x="44892" y="94426"/>
                  </a:cubicBezTo>
                  <a:cubicBezTo>
                    <a:pt x="71654" y="56065"/>
                    <a:pt x="25899" y="72786"/>
                    <a:pt x="107050" y="66885"/>
                  </a:cubicBezTo>
                  <a:cubicBezTo>
                    <a:pt x="107913" y="65901"/>
                    <a:pt x="120000" y="47213"/>
                    <a:pt x="117410" y="43278"/>
                  </a:cubicBezTo>
                  <a:cubicBezTo>
                    <a:pt x="112230" y="35409"/>
                    <a:pt x="103597" y="32459"/>
                    <a:pt x="96690" y="27540"/>
                  </a:cubicBezTo>
                  <a:cubicBezTo>
                    <a:pt x="93237" y="24590"/>
                    <a:pt x="86330" y="19672"/>
                    <a:pt x="86330" y="19672"/>
                  </a:cubicBezTo>
                  <a:cubicBezTo>
                    <a:pt x="76834" y="3934"/>
                    <a:pt x="79424" y="0"/>
                    <a:pt x="55251" y="11803"/>
                  </a:cubicBezTo>
                  <a:cubicBezTo>
                    <a:pt x="49208" y="14754"/>
                    <a:pt x="47482" y="29508"/>
                    <a:pt x="44892" y="35409"/>
                  </a:cubicBezTo>
                  <a:cubicBezTo>
                    <a:pt x="39712" y="48196"/>
                    <a:pt x="22446" y="59016"/>
                    <a:pt x="10359" y="590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0"/>
            <p:cNvSpPr/>
            <p:nvPr/>
          </p:nvSpPr>
          <p:spPr>
            <a:xfrm>
              <a:off x="4846" y="3832"/>
              <a:ext cx="37" cy="26"/>
            </a:xfrm>
            <a:custGeom>
              <a:avLst/>
              <a:gdLst/>
              <a:ahLst/>
              <a:cxnLst/>
              <a:rect l="l" t="t" r="r" b="b"/>
              <a:pathLst>
                <a:path w="120000" h="120000" extrusionOk="0">
                  <a:moveTo>
                    <a:pt x="71020" y="0"/>
                  </a:moveTo>
                  <a:cubicBezTo>
                    <a:pt x="61224" y="41142"/>
                    <a:pt x="46530" y="24000"/>
                    <a:pt x="19591" y="37714"/>
                  </a:cubicBezTo>
                  <a:cubicBezTo>
                    <a:pt x="0" y="78857"/>
                    <a:pt x="34285" y="116571"/>
                    <a:pt x="58775" y="120000"/>
                  </a:cubicBezTo>
                  <a:cubicBezTo>
                    <a:pt x="73469" y="116571"/>
                    <a:pt x="80816" y="96000"/>
                    <a:pt x="95510" y="89142"/>
                  </a:cubicBezTo>
                  <a:cubicBezTo>
                    <a:pt x="119999" y="75428"/>
                    <a:pt x="71020" y="10285"/>
                    <a:pt x="7102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20"/>
            <p:cNvSpPr/>
            <p:nvPr/>
          </p:nvSpPr>
          <p:spPr>
            <a:xfrm>
              <a:off x="3123" y="3346"/>
              <a:ext cx="123" cy="201"/>
            </a:xfrm>
            <a:custGeom>
              <a:avLst/>
              <a:gdLst/>
              <a:ahLst/>
              <a:cxnLst/>
              <a:rect l="l" t="t" r="r" b="b"/>
              <a:pathLst>
                <a:path w="120000" h="120000" extrusionOk="0">
                  <a:moveTo>
                    <a:pt x="93658" y="0"/>
                  </a:moveTo>
                  <a:cubicBezTo>
                    <a:pt x="90000" y="7164"/>
                    <a:pt x="87804" y="10298"/>
                    <a:pt x="76097" y="12537"/>
                  </a:cubicBezTo>
                  <a:cubicBezTo>
                    <a:pt x="74634" y="15671"/>
                    <a:pt x="70975" y="25522"/>
                    <a:pt x="64390" y="28656"/>
                  </a:cubicBezTo>
                  <a:cubicBezTo>
                    <a:pt x="54878" y="33582"/>
                    <a:pt x="37317" y="33134"/>
                    <a:pt x="26341" y="37611"/>
                  </a:cubicBezTo>
                  <a:cubicBezTo>
                    <a:pt x="24146" y="39402"/>
                    <a:pt x="23414" y="41641"/>
                    <a:pt x="20487" y="42985"/>
                  </a:cubicBezTo>
                  <a:cubicBezTo>
                    <a:pt x="18292" y="44328"/>
                    <a:pt x="12439" y="42985"/>
                    <a:pt x="11707" y="44776"/>
                  </a:cubicBezTo>
                  <a:cubicBezTo>
                    <a:pt x="10243" y="49253"/>
                    <a:pt x="13170" y="54179"/>
                    <a:pt x="14634" y="59104"/>
                  </a:cubicBezTo>
                  <a:cubicBezTo>
                    <a:pt x="16097" y="62686"/>
                    <a:pt x="20487" y="69850"/>
                    <a:pt x="20487" y="69850"/>
                  </a:cubicBezTo>
                  <a:cubicBezTo>
                    <a:pt x="9512" y="74328"/>
                    <a:pt x="4390" y="81940"/>
                    <a:pt x="0" y="89552"/>
                  </a:cubicBezTo>
                  <a:cubicBezTo>
                    <a:pt x="2195" y="94029"/>
                    <a:pt x="13902" y="113731"/>
                    <a:pt x="20487" y="116417"/>
                  </a:cubicBezTo>
                  <a:cubicBezTo>
                    <a:pt x="25609" y="118208"/>
                    <a:pt x="38048" y="120000"/>
                    <a:pt x="38048" y="120000"/>
                  </a:cubicBezTo>
                  <a:cubicBezTo>
                    <a:pt x="62195" y="116865"/>
                    <a:pt x="57804" y="109253"/>
                    <a:pt x="64390" y="96716"/>
                  </a:cubicBezTo>
                  <a:cubicBezTo>
                    <a:pt x="66585" y="92686"/>
                    <a:pt x="72439" y="89552"/>
                    <a:pt x="76097" y="85970"/>
                  </a:cubicBezTo>
                  <a:cubicBezTo>
                    <a:pt x="84878" y="77910"/>
                    <a:pt x="88536" y="60895"/>
                    <a:pt x="93658" y="51940"/>
                  </a:cubicBezTo>
                  <a:cubicBezTo>
                    <a:pt x="95853" y="48358"/>
                    <a:pt x="98048" y="35373"/>
                    <a:pt x="102439" y="34029"/>
                  </a:cubicBezTo>
                  <a:cubicBezTo>
                    <a:pt x="107560" y="32238"/>
                    <a:pt x="114146" y="32686"/>
                    <a:pt x="120000" y="32238"/>
                  </a:cubicBezTo>
                  <a:cubicBezTo>
                    <a:pt x="115609" y="8507"/>
                    <a:pt x="117804" y="14776"/>
                    <a:pt x="936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0"/>
            <p:cNvSpPr/>
            <p:nvPr/>
          </p:nvSpPr>
          <p:spPr>
            <a:xfrm>
              <a:off x="3655" y="3034"/>
              <a:ext cx="49" cy="61"/>
            </a:xfrm>
            <a:custGeom>
              <a:avLst/>
              <a:gdLst/>
              <a:ahLst/>
              <a:cxnLst/>
              <a:rect l="l" t="t" r="r" b="b"/>
              <a:pathLst>
                <a:path w="120000" h="120000" extrusionOk="0">
                  <a:moveTo>
                    <a:pt x="52727" y="0"/>
                  </a:moveTo>
                  <a:cubicBezTo>
                    <a:pt x="0" y="14814"/>
                    <a:pt x="36363" y="56296"/>
                    <a:pt x="45454" y="88888"/>
                  </a:cubicBezTo>
                  <a:cubicBezTo>
                    <a:pt x="47272" y="96296"/>
                    <a:pt x="47272" y="106666"/>
                    <a:pt x="52727" y="112592"/>
                  </a:cubicBezTo>
                  <a:cubicBezTo>
                    <a:pt x="58181" y="117037"/>
                    <a:pt x="67272" y="117037"/>
                    <a:pt x="74545" y="118518"/>
                  </a:cubicBezTo>
                  <a:cubicBezTo>
                    <a:pt x="83636" y="117037"/>
                    <a:pt x="100000" y="120000"/>
                    <a:pt x="103636" y="112592"/>
                  </a:cubicBezTo>
                  <a:cubicBezTo>
                    <a:pt x="120000" y="78518"/>
                    <a:pt x="81818" y="23703"/>
                    <a:pt x="5272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20"/>
            <p:cNvSpPr/>
            <p:nvPr/>
          </p:nvSpPr>
          <p:spPr>
            <a:xfrm>
              <a:off x="3988" y="3100"/>
              <a:ext cx="111" cy="183"/>
            </a:xfrm>
            <a:custGeom>
              <a:avLst/>
              <a:gdLst/>
              <a:ahLst/>
              <a:cxnLst/>
              <a:rect l="l" t="t" r="r" b="b"/>
              <a:pathLst>
                <a:path w="120000" h="120000" extrusionOk="0">
                  <a:moveTo>
                    <a:pt x="77837" y="0"/>
                  </a:moveTo>
                  <a:cubicBezTo>
                    <a:pt x="69729" y="14262"/>
                    <a:pt x="56756" y="27049"/>
                    <a:pt x="48648" y="41311"/>
                  </a:cubicBezTo>
                  <a:cubicBezTo>
                    <a:pt x="46216" y="45245"/>
                    <a:pt x="34864" y="42786"/>
                    <a:pt x="29189" y="45245"/>
                  </a:cubicBezTo>
                  <a:cubicBezTo>
                    <a:pt x="22702" y="47704"/>
                    <a:pt x="9729" y="53114"/>
                    <a:pt x="9729" y="53114"/>
                  </a:cubicBezTo>
                  <a:cubicBezTo>
                    <a:pt x="0" y="70819"/>
                    <a:pt x="24324" y="77704"/>
                    <a:pt x="32432" y="92459"/>
                  </a:cubicBezTo>
                  <a:cubicBezTo>
                    <a:pt x="35675" y="98360"/>
                    <a:pt x="36486" y="104754"/>
                    <a:pt x="42162" y="110163"/>
                  </a:cubicBezTo>
                  <a:cubicBezTo>
                    <a:pt x="44594" y="112131"/>
                    <a:pt x="45405" y="114590"/>
                    <a:pt x="48648" y="116065"/>
                  </a:cubicBezTo>
                  <a:cubicBezTo>
                    <a:pt x="54324" y="118032"/>
                    <a:pt x="68108" y="120000"/>
                    <a:pt x="68108" y="120000"/>
                  </a:cubicBezTo>
                  <a:cubicBezTo>
                    <a:pt x="90000" y="115573"/>
                    <a:pt x="83513" y="107213"/>
                    <a:pt x="77837" y="96393"/>
                  </a:cubicBezTo>
                  <a:cubicBezTo>
                    <a:pt x="81081" y="90000"/>
                    <a:pt x="100540" y="82622"/>
                    <a:pt x="100540" y="82622"/>
                  </a:cubicBezTo>
                  <a:cubicBezTo>
                    <a:pt x="120000" y="64918"/>
                    <a:pt x="99729" y="49672"/>
                    <a:pt x="90810" y="33442"/>
                  </a:cubicBezTo>
                  <a:cubicBezTo>
                    <a:pt x="113513" y="29016"/>
                    <a:pt x="107837" y="33442"/>
                    <a:pt x="113513" y="23606"/>
                  </a:cubicBezTo>
                  <a:cubicBezTo>
                    <a:pt x="110270" y="17213"/>
                    <a:pt x="90810" y="9836"/>
                    <a:pt x="90810" y="9836"/>
                  </a:cubicBezTo>
                  <a:cubicBezTo>
                    <a:pt x="82702" y="2459"/>
                    <a:pt x="86756" y="5409"/>
                    <a:pt x="7783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0"/>
            <p:cNvSpPr/>
            <p:nvPr/>
          </p:nvSpPr>
          <p:spPr>
            <a:xfrm>
              <a:off x="3894" y="3043"/>
              <a:ext cx="72" cy="137"/>
            </a:xfrm>
            <a:custGeom>
              <a:avLst/>
              <a:gdLst/>
              <a:ahLst/>
              <a:cxnLst/>
              <a:rect l="l" t="t" r="r" b="b"/>
              <a:pathLst>
                <a:path w="120000" h="120000" extrusionOk="0">
                  <a:moveTo>
                    <a:pt x="60000" y="1311"/>
                  </a:moveTo>
                  <a:cubicBezTo>
                    <a:pt x="58750" y="2622"/>
                    <a:pt x="61250" y="16393"/>
                    <a:pt x="63750" y="22950"/>
                  </a:cubicBezTo>
                  <a:cubicBezTo>
                    <a:pt x="66250" y="29508"/>
                    <a:pt x="72500" y="34754"/>
                    <a:pt x="75000" y="40655"/>
                  </a:cubicBezTo>
                  <a:cubicBezTo>
                    <a:pt x="77500" y="46557"/>
                    <a:pt x="76250" y="55737"/>
                    <a:pt x="77500" y="60327"/>
                  </a:cubicBezTo>
                  <a:cubicBezTo>
                    <a:pt x="78750" y="64918"/>
                    <a:pt x="83750" y="64918"/>
                    <a:pt x="85000" y="68852"/>
                  </a:cubicBezTo>
                  <a:cubicBezTo>
                    <a:pt x="86250" y="72786"/>
                    <a:pt x="91250" y="83934"/>
                    <a:pt x="88750" y="82622"/>
                  </a:cubicBezTo>
                  <a:cubicBezTo>
                    <a:pt x="86250" y="81311"/>
                    <a:pt x="78750" y="66229"/>
                    <a:pt x="71250" y="60983"/>
                  </a:cubicBezTo>
                  <a:cubicBezTo>
                    <a:pt x="63750" y="55737"/>
                    <a:pt x="55000" y="52459"/>
                    <a:pt x="43750" y="51147"/>
                  </a:cubicBezTo>
                  <a:cubicBezTo>
                    <a:pt x="32500" y="49836"/>
                    <a:pt x="12500" y="51803"/>
                    <a:pt x="6250" y="54426"/>
                  </a:cubicBezTo>
                  <a:cubicBezTo>
                    <a:pt x="0" y="57049"/>
                    <a:pt x="2500" y="63606"/>
                    <a:pt x="10000" y="66885"/>
                  </a:cubicBezTo>
                  <a:cubicBezTo>
                    <a:pt x="17500" y="70163"/>
                    <a:pt x="41250" y="71475"/>
                    <a:pt x="51250" y="74754"/>
                  </a:cubicBezTo>
                  <a:cubicBezTo>
                    <a:pt x="61250" y="78032"/>
                    <a:pt x="65000" y="86557"/>
                    <a:pt x="71250" y="88524"/>
                  </a:cubicBezTo>
                  <a:cubicBezTo>
                    <a:pt x="77500" y="90491"/>
                    <a:pt x="85000" y="87213"/>
                    <a:pt x="88750" y="88524"/>
                  </a:cubicBezTo>
                  <a:cubicBezTo>
                    <a:pt x="92500" y="89836"/>
                    <a:pt x="92500" y="93770"/>
                    <a:pt x="97500" y="98360"/>
                  </a:cubicBezTo>
                  <a:cubicBezTo>
                    <a:pt x="102500" y="102950"/>
                    <a:pt x="120000" y="120000"/>
                    <a:pt x="120000" y="117377"/>
                  </a:cubicBezTo>
                  <a:cubicBezTo>
                    <a:pt x="120000" y="114754"/>
                    <a:pt x="105000" y="91803"/>
                    <a:pt x="101250" y="82622"/>
                  </a:cubicBezTo>
                  <a:cubicBezTo>
                    <a:pt x="97500" y="73442"/>
                    <a:pt x="102500" y="68196"/>
                    <a:pt x="100000" y="60983"/>
                  </a:cubicBezTo>
                  <a:cubicBezTo>
                    <a:pt x="97500" y="53770"/>
                    <a:pt x="92500" y="47213"/>
                    <a:pt x="88750" y="41311"/>
                  </a:cubicBezTo>
                  <a:cubicBezTo>
                    <a:pt x="85000" y="35409"/>
                    <a:pt x="81250" y="31475"/>
                    <a:pt x="78750" y="26885"/>
                  </a:cubicBezTo>
                  <a:cubicBezTo>
                    <a:pt x="76250" y="22295"/>
                    <a:pt x="73750" y="17049"/>
                    <a:pt x="71250" y="13114"/>
                  </a:cubicBezTo>
                  <a:cubicBezTo>
                    <a:pt x="68750" y="9180"/>
                    <a:pt x="61250" y="0"/>
                    <a:pt x="60000" y="13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0"/>
            <p:cNvSpPr/>
            <p:nvPr/>
          </p:nvSpPr>
          <p:spPr>
            <a:xfrm>
              <a:off x="3943" y="3153"/>
              <a:ext cx="40" cy="131"/>
            </a:xfrm>
            <a:custGeom>
              <a:avLst/>
              <a:gdLst/>
              <a:ahLst/>
              <a:cxnLst/>
              <a:rect l="l" t="t" r="r" b="b"/>
              <a:pathLst>
                <a:path w="120000" h="120000" extrusionOk="0">
                  <a:moveTo>
                    <a:pt x="13333" y="0"/>
                  </a:moveTo>
                  <a:lnTo>
                    <a:pt x="0" y="17142"/>
                  </a:lnTo>
                  <a:cubicBezTo>
                    <a:pt x="6666" y="32914"/>
                    <a:pt x="6666" y="27428"/>
                    <a:pt x="20000" y="37028"/>
                  </a:cubicBezTo>
                  <a:cubicBezTo>
                    <a:pt x="22222" y="45257"/>
                    <a:pt x="26666" y="56914"/>
                    <a:pt x="40000" y="64457"/>
                  </a:cubicBezTo>
                  <a:cubicBezTo>
                    <a:pt x="46666" y="74742"/>
                    <a:pt x="55555" y="80228"/>
                    <a:pt x="75555" y="88457"/>
                  </a:cubicBezTo>
                  <a:cubicBezTo>
                    <a:pt x="77777" y="98057"/>
                    <a:pt x="77777" y="117257"/>
                    <a:pt x="120000" y="119999"/>
                  </a:cubicBezTo>
                  <a:cubicBezTo>
                    <a:pt x="115555" y="91200"/>
                    <a:pt x="117777" y="96685"/>
                    <a:pt x="88888" y="78857"/>
                  </a:cubicBezTo>
                  <a:cubicBezTo>
                    <a:pt x="86666" y="74057"/>
                    <a:pt x="82222" y="68571"/>
                    <a:pt x="75555" y="63771"/>
                  </a:cubicBezTo>
                  <a:cubicBezTo>
                    <a:pt x="73333" y="56228"/>
                    <a:pt x="66666" y="49371"/>
                    <a:pt x="62222" y="41828"/>
                  </a:cubicBezTo>
                  <a:cubicBezTo>
                    <a:pt x="62222" y="39771"/>
                    <a:pt x="62222" y="34285"/>
                    <a:pt x="55555" y="31542"/>
                  </a:cubicBezTo>
                  <a:cubicBezTo>
                    <a:pt x="48888" y="29485"/>
                    <a:pt x="35555" y="25371"/>
                    <a:pt x="35555" y="25371"/>
                  </a:cubicBezTo>
                  <a:cubicBezTo>
                    <a:pt x="31111" y="17142"/>
                    <a:pt x="28888" y="6171"/>
                    <a:pt x="1333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0"/>
            <p:cNvSpPr/>
            <p:nvPr/>
          </p:nvSpPr>
          <p:spPr>
            <a:xfrm>
              <a:off x="3988" y="3290"/>
              <a:ext cx="65" cy="54"/>
            </a:xfrm>
            <a:custGeom>
              <a:avLst/>
              <a:gdLst/>
              <a:ahLst/>
              <a:cxnLst/>
              <a:rect l="l" t="t" r="r" b="b"/>
              <a:pathLst>
                <a:path w="120000" h="120000" extrusionOk="0">
                  <a:moveTo>
                    <a:pt x="2790" y="0"/>
                  </a:moveTo>
                  <a:cubicBezTo>
                    <a:pt x="4186" y="27945"/>
                    <a:pt x="0" y="37808"/>
                    <a:pt x="11162" y="55890"/>
                  </a:cubicBezTo>
                  <a:cubicBezTo>
                    <a:pt x="13953" y="70684"/>
                    <a:pt x="19534" y="69041"/>
                    <a:pt x="32093" y="70684"/>
                  </a:cubicBezTo>
                  <a:cubicBezTo>
                    <a:pt x="41860" y="77260"/>
                    <a:pt x="55813" y="78904"/>
                    <a:pt x="66976" y="80547"/>
                  </a:cubicBezTo>
                  <a:cubicBezTo>
                    <a:pt x="73953" y="83835"/>
                    <a:pt x="79534" y="88767"/>
                    <a:pt x="86511" y="93698"/>
                  </a:cubicBezTo>
                  <a:cubicBezTo>
                    <a:pt x="92093" y="101917"/>
                    <a:pt x="94883" y="105205"/>
                    <a:pt x="103255" y="108493"/>
                  </a:cubicBezTo>
                  <a:cubicBezTo>
                    <a:pt x="108837" y="118356"/>
                    <a:pt x="110232" y="119999"/>
                    <a:pt x="120000" y="113424"/>
                  </a:cubicBezTo>
                  <a:cubicBezTo>
                    <a:pt x="115813" y="87123"/>
                    <a:pt x="111627" y="85479"/>
                    <a:pt x="100465" y="64109"/>
                  </a:cubicBezTo>
                  <a:cubicBezTo>
                    <a:pt x="94883" y="55890"/>
                    <a:pt x="87906" y="36164"/>
                    <a:pt x="87906" y="36164"/>
                  </a:cubicBezTo>
                  <a:cubicBezTo>
                    <a:pt x="72558" y="42739"/>
                    <a:pt x="66976" y="42739"/>
                    <a:pt x="50232" y="39452"/>
                  </a:cubicBezTo>
                  <a:cubicBezTo>
                    <a:pt x="33488" y="24657"/>
                    <a:pt x="60000" y="47671"/>
                    <a:pt x="33488" y="31232"/>
                  </a:cubicBezTo>
                  <a:cubicBezTo>
                    <a:pt x="20930" y="24657"/>
                    <a:pt x="22325" y="3287"/>
                    <a:pt x="8372" y="0"/>
                  </a:cubicBezTo>
                  <a:cubicBezTo>
                    <a:pt x="1395" y="6575"/>
                    <a:pt x="2790" y="8219"/>
                    <a:pt x="279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20"/>
            <p:cNvSpPr/>
            <p:nvPr/>
          </p:nvSpPr>
          <p:spPr>
            <a:xfrm>
              <a:off x="4092" y="3195"/>
              <a:ext cx="83" cy="117"/>
            </a:xfrm>
            <a:custGeom>
              <a:avLst/>
              <a:gdLst/>
              <a:ahLst/>
              <a:cxnLst/>
              <a:rect l="l" t="t" r="r" b="b"/>
              <a:pathLst>
                <a:path w="120000" h="120000" extrusionOk="0">
                  <a:moveTo>
                    <a:pt x="105945" y="0"/>
                  </a:moveTo>
                  <a:cubicBezTo>
                    <a:pt x="81081" y="1538"/>
                    <a:pt x="94054" y="6153"/>
                    <a:pt x="81081" y="7692"/>
                  </a:cubicBezTo>
                  <a:cubicBezTo>
                    <a:pt x="77837" y="7692"/>
                    <a:pt x="27027" y="2307"/>
                    <a:pt x="24864" y="11538"/>
                  </a:cubicBezTo>
                  <a:cubicBezTo>
                    <a:pt x="27027" y="20000"/>
                    <a:pt x="24864" y="20769"/>
                    <a:pt x="15135" y="25384"/>
                  </a:cubicBezTo>
                  <a:cubicBezTo>
                    <a:pt x="16216" y="33076"/>
                    <a:pt x="21621" y="41538"/>
                    <a:pt x="11891" y="46923"/>
                  </a:cubicBezTo>
                  <a:cubicBezTo>
                    <a:pt x="8648" y="52307"/>
                    <a:pt x="10810" y="53076"/>
                    <a:pt x="15135" y="57692"/>
                  </a:cubicBezTo>
                  <a:cubicBezTo>
                    <a:pt x="17297" y="64615"/>
                    <a:pt x="12972" y="66153"/>
                    <a:pt x="3243" y="67692"/>
                  </a:cubicBezTo>
                  <a:cubicBezTo>
                    <a:pt x="1081" y="76153"/>
                    <a:pt x="0" y="81538"/>
                    <a:pt x="15135" y="83846"/>
                  </a:cubicBezTo>
                  <a:cubicBezTo>
                    <a:pt x="22702" y="86153"/>
                    <a:pt x="21621" y="90769"/>
                    <a:pt x="24864" y="95384"/>
                  </a:cubicBezTo>
                  <a:cubicBezTo>
                    <a:pt x="27027" y="102307"/>
                    <a:pt x="24864" y="106923"/>
                    <a:pt x="16216" y="110769"/>
                  </a:cubicBezTo>
                  <a:cubicBezTo>
                    <a:pt x="18378" y="115384"/>
                    <a:pt x="19459" y="117692"/>
                    <a:pt x="25945" y="120000"/>
                  </a:cubicBezTo>
                  <a:cubicBezTo>
                    <a:pt x="33513" y="118461"/>
                    <a:pt x="38918" y="113846"/>
                    <a:pt x="45405" y="110769"/>
                  </a:cubicBezTo>
                  <a:cubicBezTo>
                    <a:pt x="44324" y="98461"/>
                    <a:pt x="35675" y="79230"/>
                    <a:pt x="54054" y="71538"/>
                  </a:cubicBezTo>
                  <a:cubicBezTo>
                    <a:pt x="56216" y="80769"/>
                    <a:pt x="49729" y="89230"/>
                    <a:pt x="60540" y="96923"/>
                  </a:cubicBezTo>
                  <a:cubicBezTo>
                    <a:pt x="61621" y="103076"/>
                    <a:pt x="62702" y="108461"/>
                    <a:pt x="70270" y="111538"/>
                  </a:cubicBezTo>
                  <a:cubicBezTo>
                    <a:pt x="75675" y="103076"/>
                    <a:pt x="69189" y="94615"/>
                    <a:pt x="67027" y="86153"/>
                  </a:cubicBezTo>
                  <a:cubicBezTo>
                    <a:pt x="70270" y="74615"/>
                    <a:pt x="59459" y="62307"/>
                    <a:pt x="77837" y="56153"/>
                  </a:cubicBezTo>
                  <a:cubicBezTo>
                    <a:pt x="85405" y="49230"/>
                    <a:pt x="81081" y="45384"/>
                    <a:pt x="74594" y="39230"/>
                  </a:cubicBezTo>
                  <a:cubicBezTo>
                    <a:pt x="65945" y="40000"/>
                    <a:pt x="65945" y="43076"/>
                    <a:pt x="58378" y="46153"/>
                  </a:cubicBezTo>
                  <a:cubicBezTo>
                    <a:pt x="40000" y="43846"/>
                    <a:pt x="46486" y="46153"/>
                    <a:pt x="37837" y="41538"/>
                  </a:cubicBezTo>
                  <a:cubicBezTo>
                    <a:pt x="33513" y="34615"/>
                    <a:pt x="30270" y="30000"/>
                    <a:pt x="44324" y="27692"/>
                  </a:cubicBezTo>
                  <a:cubicBezTo>
                    <a:pt x="52972" y="24615"/>
                    <a:pt x="57297" y="25384"/>
                    <a:pt x="67027" y="26153"/>
                  </a:cubicBezTo>
                  <a:cubicBezTo>
                    <a:pt x="72432" y="27692"/>
                    <a:pt x="78918" y="27692"/>
                    <a:pt x="84324" y="30000"/>
                  </a:cubicBezTo>
                  <a:cubicBezTo>
                    <a:pt x="91891" y="27692"/>
                    <a:pt x="97297" y="23846"/>
                    <a:pt x="105945" y="23076"/>
                  </a:cubicBezTo>
                  <a:cubicBezTo>
                    <a:pt x="112432" y="20000"/>
                    <a:pt x="115675" y="14615"/>
                    <a:pt x="120000" y="10000"/>
                  </a:cubicBezTo>
                  <a:cubicBezTo>
                    <a:pt x="115675" y="6153"/>
                    <a:pt x="110270" y="3076"/>
                    <a:pt x="10594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0"/>
            <p:cNvSpPr/>
            <p:nvPr/>
          </p:nvSpPr>
          <p:spPr>
            <a:xfrm>
              <a:off x="4064" y="2777"/>
              <a:ext cx="22" cy="71"/>
            </a:xfrm>
            <a:custGeom>
              <a:avLst/>
              <a:gdLst/>
              <a:ahLst/>
              <a:cxnLst/>
              <a:rect l="l" t="t" r="r" b="b"/>
              <a:pathLst>
                <a:path w="120000" h="120000" extrusionOk="0">
                  <a:moveTo>
                    <a:pt x="48000" y="0"/>
                  </a:moveTo>
                  <a:cubicBezTo>
                    <a:pt x="36000" y="7659"/>
                    <a:pt x="16000" y="14042"/>
                    <a:pt x="0" y="20425"/>
                  </a:cubicBezTo>
                  <a:cubicBezTo>
                    <a:pt x="4000" y="29361"/>
                    <a:pt x="12000" y="38297"/>
                    <a:pt x="24000" y="47234"/>
                  </a:cubicBezTo>
                  <a:cubicBezTo>
                    <a:pt x="12000" y="57446"/>
                    <a:pt x="16000" y="67659"/>
                    <a:pt x="4000" y="77872"/>
                  </a:cubicBezTo>
                  <a:cubicBezTo>
                    <a:pt x="12000" y="103404"/>
                    <a:pt x="8000" y="105957"/>
                    <a:pt x="64000" y="120000"/>
                  </a:cubicBezTo>
                  <a:cubicBezTo>
                    <a:pt x="96000" y="117446"/>
                    <a:pt x="108000" y="114893"/>
                    <a:pt x="120000" y="104680"/>
                  </a:cubicBezTo>
                  <a:cubicBezTo>
                    <a:pt x="112000" y="93191"/>
                    <a:pt x="104000" y="88085"/>
                    <a:pt x="88000" y="77872"/>
                  </a:cubicBezTo>
                  <a:cubicBezTo>
                    <a:pt x="76000" y="51063"/>
                    <a:pt x="72000" y="25531"/>
                    <a:pt x="4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20"/>
            <p:cNvSpPr/>
            <p:nvPr/>
          </p:nvSpPr>
          <p:spPr>
            <a:xfrm>
              <a:off x="4078" y="2896"/>
              <a:ext cx="61" cy="118"/>
            </a:xfrm>
            <a:custGeom>
              <a:avLst/>
              <a:gdLst/>
              <a:ahLst/>
              <a:cxnLst/>
              <a:rect l="l" t="t" r="r" b="b"/>
              <a:pathLst>
                <a:path w="120000" h="120000" extrusionOk="0">
                  <a:moveTo>
                    <a:pt x="17777" y="1518"/>
                  </a:moveTo>
                  <a:cubicBezTo>
                    <a:pt x="11851" y="6075"/>
                    <a:pt x="4444" y="9873"/>
                    <a:pt x="0" y="15189"/>
                  </a:cubicBezTo>
                  <a:cubicBezTo>
                    <a:pt x="7407" y="23544"/>
                    <a:pt x="8888" y="26582"/>
                    <a:pt x="11851" y="37215"/>
                  </a:cubicBezTo>
                  <a:cubicBezTo>
                    <a:pt x="10370" y="52405"/>
                    <a:pt x="5925" y="66075"/>
                    <a:pt x="8888" y="81265"/>
                  </a:cubicBezTo>
                  <a:cubicBezTo>
                    <a:pt x="11851" y="80506"/>
                    <a:pt x="20740" y="76708"/>
                    <a:pt x="25185" y="78227"/>
                  </a:cubicBezTo>
                  <a:cubicBezTo>
                    <a:pt x="29629" y="79746"/>
                    <a:pt x="25185" y="85063"/>
                    <a:pt x="29629" y="87341"/>
                  </a:cubicBezTo>
                  <a:cubicBezTo>
                    <a:pt x="32592" y="89620"/>
                    <a:pt x="42962" y="92658"/>
                    <a:pt x="42962" y="92658"/>
                  </a:cubicBezTo>
                  <a:cubicBezTo>
                    <a:pt x="42962" y="101012"/>
                    <a:pt x="40000" y="120000"/>
                    <a:pt x="56296" y="106329"/>
                  </a:cubicBezTo>
                  <a:cubicBezTo>
                    <a:pt x="57777" y="101012"/>
                    <a:pt x="60740" y="99493"/>
                    <a:pt x="71111" y="97215"/>
                  </a:cubicBezTo>
                  <a:cubicBezTo>
                    <a:pt x="81481" y="98734"/>
                    <a:pt x="87407" y="101012"/>
                    <a:pt x="96296" y="101772"/>
                  </a:cubicBezTo>
                  <a:cubicBezTo>
                    <a:pt x="120000" y="99493"/>
                    <a:pt x="112592" y="85063"/>
                    <a:pt x="93333" y="82784"/>
                  </a:cubicBezTo>
                  <a:cubicBezTo>
                    <a:pt x="85925" y="81265"/>
                    <a:pt x="78518" y="80506"/>
                    <a:pt x="71111" y="78987"/>
                  </a:cubicBezTo>
                  <a:cubicBezTo>
                    <a:pt x="66666" y="75949"/>
                    <a:pt x="62222" y="72151"/>
                    <a:pt x="57777" y="69113"/>
                  </a:cubicBezTo>
                  <a:cubicBezTo>
                    <a:pt x="56296" y="64556"/>
                    <a:pt x="53333" y="60000"/>
                    <a:pt x="48888" y="55443"/>
                  </a:cubicBezTo>
                  <a:cubicBezTo>
                    <a:pt x="45925" y="48607"/>
                    <a:pt x="48888" y="44050"/>
                    <a:pt x="60740" y="40253"/>
                  </a:cubicBezTo>
                  <a:cubicBezTo>
                    <a:pt x="71111" y="33417"/>
                    <a:pt x="69629" y="28860"/>
                    <a:pt x="51851" y="26582"/>
                  </a:cubicBezTo>
                  <a:cubicBezTo>
                    <a:pt x="53333" y="21265"/>
                    <a:pt x="57777" y="19746"/>
                    <a:pt x="62222" y="15189"/>
                  </a:cubicBezTo>
                  <a:cubicBezTo>
                    <a:pt x="60740" y="9873"/>
                    <a:pt x="51851" y="6075"/>
                    <a:pt x="42962" y="3037"/>
                  </a:cubicBezTo>
                  <a:cubicBezTo>
                    <a:pt x="37037" y="6835"/>
                    <a:pt x="34074" y="9873"/>
                    <a:pt x="26666" y="5316"/>
                  </a:cubicBezTo>
                  <a:cubicBezTo>
                    <a:pt x="25185" y="0"/>
                    <a:pt x="28148" y="1518"/>
                    <a:pt x="17777" y="15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20"/>
            <p:cNvSpPr/>
            <p:nvPr/>
          </p:nvSpPr>
          <p:spPr>
            <a:xfrm>
              <a:off x="4121" y="3052"/>
              <a:ext cx="64" cy="79"/>
            </a:xfrm>
            <a:custGeom>
              <a:avLst/>
              <a:gdLst/>
              <a:ahLst/>
              <a:cxnLst/>
              <a:rect l="l" t="t" r="r" b="b"/>
              <a:pathLst>
                <a:path w="120000" h="120000" extrusionOk="0">
                  <a:moveTo>
                    <a:pt x="73411" y="0"/>
                  </a:moveTo>
                  <a:cubicBezTo>
                    <a:pt x="70588" y="6857"/>
                    <a:pt x="66352" y="13714"/>
                    <a:pt x="62117" y="20571"/>
                  </a:cubicBezTo>
                  <a:cubicBezTo>
                    <a:pt x="60705" y="32000"/>
                    <a:pt x="59294" y="32000"/>
                    <a:pt x="45176" y="34285"/>
                  </a:cubicBezTo>
                  <a:cubicBezTo>
                    <a:pt x="38117" y="37714"/>
                    <a:pt x="29647" y="37714"/>
                    <a:pt x="22588" y="40000"/>
                  </a:cubicBezTo>
                  <a:cubicBezTo>
                    <a:pt x="18352" y="44571"/>
                    <a:pt x="15529" y="50285"/>
                    <a:pt x="11294" y="54857"/>
                  </a:cubicBezTo>
                  <a:cubicBezTo>
                    <a:pt x="5647" y="75428"/>
                    <a:pt x="0" y="48000"/>
                    <a:pt x="5647" y="84571"/>
                  </a:cubicBezTo>
                  <a:cubicBezTo>
                    <a:pt x="9882" y="83428"/>
                    <a:pt x="14117" y="83428"/>
                    <a:pt x="18352" y="81142"/>
                  </a:cubicBezTo>
                  <a:cubicBezTo>
                    <a:pt x="26823" y="76571"/>
                    <a:pt x="24000" y="73142"/>
                    <a:pt x="35294" y="70857"/>
                  </a:cubicBezTo>
                  <a:cubicBezTo>
                    <a:pt x="45176" y="67428"/>
                    <a:pt x="43764" y="73142"/>
                    <a:pt x="48000" y="78857"/>
                  </a:cubicBezTo>
                  <a:cubicBezTo>
                    <a:pt x="52235" y="93714"/>
                    <a:pt x="62117" y="109714"/>
                    <a:pt x="81882" y="113142"/>
                  </a:cubicBezTo>
                  <a:cubicBezTo>
                    <a:pt x="98823" y="120000"/>
                    <a:pt x="84705" y="89142"/>
                    <a:pt x="100235" y="82285"/>
                  </a:cubicBezTo>
                  <a:cubicBezTo>
                    <a:pt x="110117" y="84571"/>
                    <a:pt x="112941" y="84571"/>
                    <a:pt x="120000" y="77714"/>
                  </a:cubicBezTo>
                  <a:cubicBezTo>
                    <a:pt x="115764" y="64000"/>
                    <a:pt x="112941" y="56000"/>
                    <a:pt x="104470" y="44571"/>
                  </a:cubicBezTo>
                  <a:cubicBezTo>
                    <a:pt x="103058" y="6857"/>
                    <a:pt x="112941" y="6857"/>
                    <a:pt x="734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0"/>
            <p:cNvSpPr/>
            <p:nvPr/>
          </p:nvSpPr>
          <p:spPr>
            <a:xfrm>
              <a:off x="4197" y="3193"/>
              <a:ext cx="29" cy="49"/>
            </a:xfrm>
            <a:custGeom>
              <a:avLst/>
              <a:gdLst/>
              <a:ahLst/>
              <a:cxnLst/>
              <a:rect l="l" t="t" r="r" b="b"/>
              <a:pathLst>
                <a:path w="120000" h="120000" extrusionOk="0">
                  <a:moveTo>
                    <a:pt x="18947" y="49090"/>
                  </a:moveTo>
                  <a:cubicBezTo>
                    <a:pt x="25263" y="94545"/>
                    <a:pt x="15789" y="105454"/>
                    <a:pt x="82105" y="120000"/>
                  </a:cubicBezTo>
                  <a:cubicBezTo>
                    <a:pt x="113684" y="114545"/>
                    <a:pt x="104210" y="110909"/>
                    <a:pt x="94736" y="94545"/>
                  </a:cubicBezTo>
                  <a:cubicBezTo>
                    <a:pt x="88421" y="74545"/>
                    <a:pt x="107368" y="89090"/>
                    <a:pt x="120000" y="72727"/>
                  </a:cubicBezTo>
                  <a:cubicBezTo>
                    <a:pt x="107368" y="63636"/>
                    <a:pt x="104210" y="54545"/>
                    <a:pt x="94736" y="45454"/>
                  </a:cubicBezTo>
                  <a:cubicBezTo>
                    <a:pt x="91578" y="25454"/>
                    <a:pt x="94736" y="0"/>
                    <a:pt x="63157" y="23636"/>
                  </a:cubicBezTo>
                  <a:cubicBezTo>
                    <a:pt x="44210" y="16363"/>
                    <a:pt x="37894" y="14545"/>
                    <a:pt x="34736" y="1818"/>
                  </a:cubicBezTo>
                  <a:cubicBezTo>
                    <a:pt x="15789" y="7272"/>
                    <a:pt x="9473" y="9090"/>
                    <a:pt x="6315" y="21818"/>
                  </a:cubicBezTo>
                  <a:cubicBezTo>
                    <a:pt x="9473" y="45454"/>
                    <a:pt x="0" y="38181"/>
                    <a:pt x="18947" y="4909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0"/>
            <p:cNvSpPr/>
            <p:nvPr/>
          </p:nvSpPr>
          <p:spPr>
            <a:xfrm>
              <a:off x="4181" y="3275"/>
              <a:ext cx="18" cy="17"/>
            </a:xfrm>
            <a:custGeom>
              <a:avLst/>
              <a:gdLst/>
              <a:ahLst/>
              <a:cxnLst/>
              <a:rect l="l" t="t" r="r" b="b"/>
              <a:pathLst>
                <a:path w="120000" h="120000" extrusionOk="0">
                  <a:moveTo>
                    <a:pt x="0" y="0"/>
                  </a:moveTo>
                  <a:cubicBezTo>
                    <a:pt x="5000" y="41739"/>
                    <a:pt x="15000" y="83478"/>
                    <a:pt x="30000" y="120000"/>
                  </a:cubicBezTo>
                  <a:cubicBezTo>
                    <a:pt x="95000" y="104347"/>
                    <a:pt x="95000" y="114782"/>
                    <a:pt x="120000" y="57391"/>
                  </a:cubicBezTo>
                  <a:cubicBezTo>
                    <a:pt x="100000" y="0"/>
                    <a:pt x="20000" y="41739"/>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0"/>
            <p:cNvSpPr/>
            <p:nvPr/>
          </p:nvSpPr>
          <p:spPr>
            <a:xfrm>
              <a:off x="4208" y="3265"/>
              <a:ext cx="45" cy="37"/>
            </a:xfrm>
            <a:custGeom>
              <a:avLst/>
              <a:gdLst/>
              <a:ahLst/>
              <a:cxnLst/>
              <a:rect l="l" t="t" r="r" b="b"/>
              <a:pathLst>
                <a:path w="120000" h="120000" extrusionOk="0">
                  <a:moveTo>
                    <a:pt x="18000" y="0"/>
                  </a:moveTo>
                  <a:cubicBezTo>
                    <a:pt x="16000" y="17142"/>
                    <a:pt x="0" y="44081"/>
                    <a:pt x="0" y="44081"/>
                  </a:cubicBezTo>
                  <a:cubicBezTo>
                    <a:pt x="4000" y="88163"/>
                    <a:pt x="18000" y="75918"/>
                    <a:pt x="56000" y="80816"/>
                  </a:cubicBezTo>
                  <a:cubicBezTo>
                    <a:pt x="66000" y="97959"/>
                    <a:pt x="66000" y="107755"/>
                    <a:pt x="84000" y="112653"/>
                  </a:cubicBezTo>
                  <a:cubicBezTo>
                    <a:pt x="98000" y="119999"/>
                    <a:pt x="112000" y="119999"/>
                    <a:pt x="120000" y="102857"/>
                  </a:cubicBezTo>
                  <a:cubicBezTo>
                    <a:pt x="116000" y="78367"/>
                    <a:pt x="118000" y="63673"/>
                    <a:pt x="98000" y="58775"/>
                  </a:cubicBezTo>
                  <a:cubicBezTo>
                    <a:pt x="94000" y="29387"/>
                    <a:pt x="82000" y="12244"/>
                    <a:pt x="56000" y="7346"/>
                  </a:cubicBezTo>
                  <a:cubicBezTo>
                    <a:pt x="46000" y="24489"/>
                    <a:pt x="60000" y="56326"/>
                    <a:pt x="38000" y="39183"/>
                  </a:cubicBezTo>
                  <a:cubicBezTo>
                    <a:pt x="34000" y="14693"/>
                    <a:pt x="40000" y="0"/>
                    <a:pt x="1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0"/>
            <p:cNvSpPr/>
            <p:nvPr/>
          </p:nvSpPr>
          <p:spPr>
            <a:xfrm>
              <a:off x="4277" y="3335"/>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0"/>
            <p:cNvSpPr/>
            <p:nvPr/>
          </p:nvSpPr>
          <p:spPr>
            <a:xfrm>
              <a:off x="4544" y="3293"/>
              <a:ext cx="46" cy="47"/>
            </a:xfrm>
            <a:custGeom>
              <a:avLst/>
              <a:gdLst/>
              <a:ahLst/>
              <a:cxnLst/>
              <a:rect l="l" t="t" r="r" b="b"/>
              <a:pathLst>
                <a:path w="120000" h="120000" extrusionOk="0">
                  <a:moveTo>
                    <a:pt x="13770" y="0"/>
                  </a:moveTo>
                  <a:cubicBezTo>
                    <a:pt x="11803" y="11428"/>
                    <a:pt x="5901" y="17142"/>
                    <a:pt x="0" y="26666"/>
                  </a:cubicBezTo>
                  <a:cubicBezTo>
                    <a:pt x="13770" y="43809"/>
                    <a:pt x="25573" y="59047"/>
                    <a:pt x="47213" y="66666"/>
                  </a:cubicBezTo>
                  <a:cubicBezTo>
                    <a:pt x="53114" y="80000"/>
                    <a:pt x="60983" y="91428"/>
                    <a:pt x="70819" y="102857"/>
                  </a:cubicBezTo>
                  <a:cubicBezTo>
                    <a:pt x="72786" y="116190"/>
                    <a:pt x="78688" y="112380"/>
                    <a:pt x="90491" y="120000"/>
                  </a:cubicBezTo>
                  <a:cubicBezTo>
                    <a:pt x="106229" y="118095"/>
                    <a:pt x="110163" y="118095"/>
                    <a:pt x="120000" y="106666"/>
                  </a:cubicBezTo>
                  <a:cubicBezTo>
                    <a:pt x="116065" y="87619"/>
                    <a:pt x="82622" y="43809"/>
                    <a:pt x="64918" y="32380"/>
                  </a:cubicBezTo>
                  <a:cubicBezTo>
                    <a:pt x="45245" y="19047"/>
                    <a:pt x="27540" y="17142"/>
                    <a:pt x="1377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20"/>
            <p:cNvSpPr/>
            <p:nvPr/>
          </p:nvSpPr>
          <p:spPr>
            <a:xfrm>
              <a:off x="4147" y="3352"/>
              <a:ext cx="46" cy="50"/>
            </a:xfrm>
            <a:custGeom>
              <a:avLst/>
              <a:gdLst/>
              <a:ahLst/>
              <a:cxnLst/>
              <a:rect l="l" t="t" r="r" b="b"/>
              <a:pathLst>
                <a:path w="120000" h="120000" extrusionOk="0">
                  <a:moveTo>
                    <a:pt x="55081" y="12537"/>
                  </a:moveTo>
                  <a:cubicBezTo>
                    <a:pt x="33442" y="26865"/>
                    <a:pt x="47213" y="44776"/>
                    <a:pt x="59016" y="60895"/>
                  </a:cubicBezTo>
                  <a:cubicBezTo>
                    <a:pt x="53114" y="78805"/>
                    <a:pt x="51147" y="78805"/>
                    <a:pt x="31475" y="77014"/>
                  </a:cubicBezTo>
                  <a:cubicBezTo>
                    <a:pt x="0" y="82388"/>
                    <a:pt x="25573" y="112835"/>
                    <a:pt x="43278" y="120000"/>
                  </a:cubicBezTo>
                  <a:cubicBezTo>
                    <a:pt x="60983" y="116417"/>
                    <a:pt x="76721" y="107462"/>
                    <a:pt x="94426" y="103880"/>
                  </a:cubicBezTo>
                  <a:cubicBezTo>
                    <a:pt x="100327" y="93134"/>
                    <a:pt x="106229" y="89552"/>
                    <a:pt x="118032" y="84179"/>
                  </a:cubicBezTo>
                  <a:cubicBezTo>
                    <a:pt x="120000" y="71641"/>
                    <a:pt x="100327" y="50149"/>
                    <a:pt x="100327" y="50149"/>
                  </a:cubicBezTo>
                  <a:cubicBezTo>
                    <a:pt x="102295" y="39402"/>
                    <a:pt x="108196" y="34029"/>
                    <a:pt x="112131" y="25074"/>
                  </a:cubicBezTo>
                  <a:cubicBezTo>
                    <a:pt x="110163" y="17910"/>
                    <a:pt x="114098" y="8955"/>
                    <a:pt x="108196" y="3582"/>
                  </a:cubicBezTo>
                  <a:cubicBezTo>
                    <a:pt x="104262" y="0"/>
                    <a:pt x="94426" y="3582"/>
                    <a:pt x="90491" y="7164"/>
                  </a:cubicBezTo>
                  <a:cubicBezTo>
                    <a:pt x="88524" y="8955"/>
                    <a:pt x="96393" y="8955"/>
                    <a:pt x="100327" y="8955"/>
                  </a:cubicBezTo>
                  <a:cubicBezTo>
                    <a:pt x="112131" y="17910"/>
                    <a:pt x="102295" y="16119"/>
                    <a:pt x="96393" y="28656"/>
                  </a:cubicBezTo>
                  <a:cubicBezTo>
                    <a:pt x="114098" y="41194"/>
                    <a:pt x="98360" y="39402"/>
                    <a:pt x="84590" y="41194"/>
                  </a:cubicBezTo>
                  <a:cubicBezTo>
                    <a:pt x="66885" y="39402"/>
                    <a:pt x="60983" y="28656"/>
                    <a:pt x="55081" y="1253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20"/>
            <p:cNvSpPr/>
            <p:nvPr/>
          </p:nvSpPr>
          <p:spPr>
            <a:xfrm>
              <a:off x="4098" y="3371"/>
              <a:ext cx="32" cy="27"/>
            </a:xfrm>
            <a:custGeom>
              <a:avLst/>
              <a:gdLst/>
              <a:ahLst/>
              <a:cxnLst/>
              <a:rect l="l" t="t" r="r" b="b"/>
              <a:pathLst>
                <a:path w="120000" h="120000" extrusionOk="0">
                  <a:moveTo>
                    <a:pt x="58604" y="10000"/>
                  </a:moveTo>
                  <a:cubicBezTo>
                    <a:pt x="39069" y="0"/>
                    <a:pt x="33488" y="6666"/>
                    <a:pt x="16744" y="20000"/>
                  </a:cubicBezTo>
                  <a:cubicBezTo>
                    <a:pt x="0" y="56666"/>
                    <a:pt x="64186" y="106666"/>
                    <a:pt x="92093" y="120000"/>
                  </a:cubicBezTo>
                  <a:cubicBezTo>
                    <a:pt x="100465" y="116666"/>
                    <a:pt x="117209" y="113333"/>
                    <a:pt x="117209" y="100000"/>
                  </a:cubicBezTo>
                  <a:cubicBezTo>
                    <a:pt x="120000" y="80000"/>
                    <a:pt x="75348" y="10000"/>
                    <a:pt x="58604"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0"/>
            <p:cNvSpPr/>
            <p:nvPr/>
          </p:nvSpPr>
          <p:spPr>
            <a:xfrm>
              <a:off x="4077" y="3342"/>
              <a:ext cx="24" cy="31"/>
            </a:xfrm>
            <a:custGeom>
              <a:avLst/>
              <a:gdLst/>
              <a:ahLst/>
              <a:cxnLst/>
              <a:rect l="l" t="t" r="r" b="b"/>
              <a:pathLst>
                <a:path w="120000" h="120000" extrusionOk="0">
                  <a:moveTo>
                    <a:pt x="78750" y="0"/>
                  </a:moveTo>
                  <a:cubicBezTo>
                    <a:pt x="56250" y="29268"/>
                    <a:pt x="22500" y="46829"/>
                    <a:pt x="0" y="76097"/>
                  </a:cubicBezTo>
                  <a:cubicBezTo>
                    <a:pt x="26250" y="79024"/>
                    <a:pt x="37500" y="79024"/>
                    <a:pt x="60000" y="70243"/>
                  </a:cubicBezTo>
                  <a:cubicBezTo>
                    <a:pt x="63750" y="76097"/>
                    <a:pt x="71250" y="79024"/>
                    <a:pt x="71250" y="84878"/>
                  </a:cubicBezTo>
                  <a:cubicBezTo>
                    <a:pt x="71250" y="90731"/>
                    <a:pt x="56250" y="96585"/>
                    <a:pt x="60000" y="102439"/>
                  </a:cubicBezTo>
                  <a:cubicBezTo>
                    <a:pt x="71250" y="120000"/>
                    <a:pt x="108750" y="67317"/>
                    <a:pt x="112500" y="61463"/>
                  </a:cubicBezTo>
                  <a:cubicBezTo>
                    <a:pt x="120000" y="26341"/>
                    <a:pt x="97500" y="55609"/>
                    <a:pt x="90000" y="26341"/>
                  </a:cubicBezTo>
                  <a:cubicBezTo>
                    <a:pt x="93750" y="2926"/>
                    <a:pt x="101250" y="11707"/>
                    <a:pt x="7875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0"/>
            <p:cNvSpPr/>
            <p:nvPr/>
          </p:nvSpPr>
          <p:spPr>
            <a:xfrm>
              <a:off x="4111" y="3353"/>
              <a:ext cx="34" cy="24"/>
            </a:xfrm>
            <a:custGeom>
              <a:avLst/>
              <a:gdLst/>
              <a:ahLst/>
              <a:cxnLst/>
              <a:rect l="l" t="t" r="r" b="b"/>
              <a:pathLst>
                <a:path w="120000" h="120000" extrusionOk="0">
                  <a:moveTo>
                    <a:pt x="56000" y="0"/>
                  </a:moveTo>
                  <a:cubicBezTo>
                    <a:pt x="26666" y="3750"/>
                    <a:pt x="21333" y="3750"/>
                    <a:pt x="0" y="26250"/>
                  </a:cubicBezTo>
                  <a:cubicBezTo>
                    <a:pt x="8000" y="75000"/>
                    <a:pt x="40000" y="108750"/>
                    <a:pt x="72000" y="116250"/>
                  </a:cubicBezTo>
                  <a:cubicBezTo>
                    <a:pt x="96000" y="112500"/>
                    <a:pt x="109333" y="120000"/>
                    <a:pt x="120000" y="90000"/>
                  </a:cubicBezTo>
                  <a:cubicBezTo>
                    <a:pt x="85333" y="60000"/>
                    <a:pt x="80000" y="86250"/>
                    <a:pt x="58666" y="37500"/>
                  </a:cubicBezTo>
                  <a:cubicBezTo>
                    <a:pt x="56000" y="7500"/>
                    <a:pt x="56000" y="18750"/>
                    <a:pt x="5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20"/>
            <p:cNvSpPr/>
            <p:nvPr/>
          </p:nvSpPr>
          <p:spPr>
            <a:xfrm>
              <a:off x="4062" y="3021"/>
              <a:ext cx="27" cy="55"/>
            </a:xfrm>
            <a:custGeom>
              <a:avLst/>
              <a:gdLst/>
              <a:ahLst/>
              <a:cxnLst/>
              <a:rect l="l" t="t" r="r" b="b"/>
              <a:pathLst>
                <a:path w="120000" h="120000" extrusionOk="0">
                  <a:moveTo>
                    <a:pt x="102857" y="0"/>
                  </a:moveTo>
                  <a:cubicBezTo>
                    <a:pt x="113142" y="12972"/>
                    <a:pt x="99428" y="22702"/>
                    <a:pt x="72000" y="24324"/>
                  </a:cubicBezTo>
                  <a:cubicBezTo>
                    <a:pt x="65142" y="43783"/>
                    <a:pt x="82285" y="53513"/>
                    <a:pt x="30857" y="58378"/>
                  </a:cubicBezTo>
                  <a:cubicBezTo>
                    <a:pt x="44571" y="81081"/>
                    <a:pt x="41142" y="84324"/>
                    <a:pt x="0" y="95675"/>
                  </a:cubicBezTo>
                  <a:cubicBezTo>
                    <a:pt x="10285" y="103783"/>
                    <a:pt x="17142" y="111891"/>
                    <a:pt x="27428" y="120000"/>
                  </a:cubicBezTo>
                  <a:cubicBezTo>
                    <a:pt x="51428" y="115135"/>
                    <a:pt x="54857" y="105405"/>
                    <a:pt x="68571" y="95675"/>
                  </a:cubicBezTo>
                  <a:cubicBezTo>
                    <a:pt x="75428" y="76216"/>
                    <a:pt x="96000" y="66486"/>
                    <a:pt x="120000" y="51891"/>
                  </a:cubicBezTo>
                  <a:cubicBezTo>
                    <a:pt x="116571" y="42162"/>
                    <a:pt x="102857" y="12972"/>
                    <a:pt x="1028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20"/>
            <p:cNvSpPr/>
            <p:nvPr/>
          </p:nvSpPr>
          <p:spPr>
            <a:xfrm>
              <a:off x="4113" y="3012"/>
              <a:ext cx="19" cy="55"/>
            </a:xfrm>
            <a:custGeom>
              <a:avLst/>
              <a:gdLst/>
              <a:ahLst/>
              <a:cxnLst/>
              <a:rect l="l" t="t" r="r" b="b"/>
              <a:pathLst>
                <a:path w="120000" h="120000" extrusionOk="0">
                  <a:moveTo>
                    <a:pt x="62400" y="11506"/>
                  </a:moveTo>
                  <a:cubicBezTo>
                    <a:pt x="43200" y="0"/>
                    <a:pt x="33600" y="3287"/>
                    <a:pt x="19200" y="13150"/>
                  </a:cubicBezTo>
                  <a:cubicBezTo>
                    <a:pt x="14400" y="21369"/>
                    <a:pt x="4800" y="27945"/>
                    <a:pt x="0" y="36164"/>
                  </a:cubicBezTo>
                  <a:cubicBezTo>
                    <a:pt x="4800" y="57534"/>
                    <a:pt x="28800" y="54246"/>
                    <a:pt x="72000" y="67397"/>
                  </a:cubicBezTo>
                  <a:cubicBezTo>
                    <a:pt x="76800" y="85479"/>
                    <a:pt x="72000" y="119999"/>
                    <a:pt x="120000" y="92054"/>
                  </a:cubicBezTo>
                  <a:cubicBezTo>
                    <a:pt x="115200" y="54246"/>
                    <a:pt x="110400" y="59178"/>
                    <a:pt x="76800" y="32876"/>
                  </a:cubicBezTo>
                  <a:cubicBezTo>
                    <a:pt x="72000" y="18082"/>
                    <a:pt x="76800" y="24657"/>
                    <a:pt x="62400" y="1150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20"/>
            <p:cNvSpPr/>
            <p:nvPr/>
          </p:nvSpPr>
          <p:spPr>
            <a:xfrm>
              <a:off x="4135" y="2995"/>
              <a:ext cx="10" cy="25"/>
            </a:xfrm>
            <a:custGeom>
              <a:avLst/>
              <a:gdLst/>
              <a:ahLst/>
              <a:cxnLst/>
              <a:rect l="l" t="t" r="r" b="b"/>
              <a:pathLst>
                <a:path w="120000" h="120000" extrusionOk="0">
                  <a:moveTo>
                    <a:pt x="94285" y="0"/>
                  </a:moveTo>
                  <a:cubicBezTo>
                    <a:pt x="59999" y="10909"/>
                    <a:pt x="42857" y="25454"/>
                    <a:pt x="8571" y="36363"/>
                  </a:cubicBezTo>
                  <a:cubicBezTo>
                    <a:pt x="17142" y="65454"/>
                    <a:pt x="0" y="120000"/>
                    <a:pt x="94285" y="90909"/>
                  </a:cubicBezTo>
                  <a:cubicBezTo>
                    <a:pt x="119999" y="54545"/>
                    <a:pt x="42857" y="14545"/>
                    <a:pt x="9428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20"/>
            <p:cNvSpPr/>
            <p:nvPr/>
          </p:nvSpPr>
          <p:spPr>
            <a:xfrm>
              <a:off x="4145" y="3007"/>
              <a:ext cx="21" cy="48"/>
            </a:xfrm>
            <a:custGeom>
              <a:avLst/>
              <a:gdLst/>
              <a:ahLst/>
              <a:cxnLst/>
              <a:rect l="l" t="t" r="r" b="b"/>
              <a:pathLst>
                <a:path w="120000" h="120000" extrusionOk="0">
                  <a:moveTo>
                    <a:pt x="21428" y="0"/>
                  </a:moveTo>
                  <a:cubicBezTo>
                    <a:pt x="25714" y="9375"/>
                    <a:pt x="29999" y="18750"/>
                    <a:pt x="47142" y="26250"/>
                  </a:cubicBezTo>
                  <a:cubicBezTo>
                    <a:pt x="59999" y="31875"/>
                    <a:pt x="85714" y="39375"/>
                    <a:pt x="85714" y="39375"/>
                  </a:cubicBezTo>
                  <a:cubicBezTo>
                    <a:pt x="38571" y="50625"/>
                    <a:pt x="0" y="43125"/>
                    <a:pt x="34285" y="73125"/>
                  </a:cubicBezTo>
                  <a:cubicBezTo>
                    <a:pt x="25714" y="88125"/>
                    <a:pt x="17142" y="93750"/>
                    <a:pt x="0" y="105000"/>
                  </a:cubicBezTo>
                  <a:cubicBezTo>
                    <a:pt x="17142" y="116250"/>
                    <a:pt x="29999" y="120000"/>
                    <a:pt x="47142" y="106875"/>
                  </a:cubicBezTo>
                  <a:cubicBezTo>
                    <a:pt x="55714" y="80625"/>
                    <a:pt x="42857" y="54375"/>
                    <a:pt x="111428" y="48750"/>
                  </a:cubicBezTo>
                  <a:cubicBezTo>
                    <a:pt x="119999" y="28125"/>
                    <a:pt x="59999" y="7500"/>
                    <a:pt x="2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20"/>
            <p:cNvSpPr/>
            <p:nvPr/>
          </p:nvSpPr>
          <p:spPr>
            <a:xfrm>
              <a:off x="3876" y="3076"/>
              <a:ext cx="12" cy="27"/>
            </a:xfrm>
            <a:custGeom>
              <a:avLst/>
              <a:gdLst/>
              <a:ahLst/>
              <a:cxnLst/>
              <a:rect l="l" t="t" r="r" b="b"/>
              <a:pathLst>
                <a:path w="120000" h="120000" extrusionOk="0">
                  <a:moveTo>
                    <a:pt x="105000" y="10000"/>
                  </a:moveTo>
                  <a:cubicBezTo>
                    <a:pt x="52500" y="0"/>
                    <a:pt x="30000" y="3333"/>
                    <a:pt x="0" y="23333"/>
                  </a:cubicBezTo>
                  <a:cubicBezTo>
                    <a:pt x="22500" y="46666"/>
                    <a:pt x="15000" y="56666"/>
                    <a:pt x="60000" y="73333"/>
                  </a:cubicBezTo>
                  <a:cubicBezTo>
                    <a:pt x="120000" y="120000"/>
                    <a:pt x="82500" y="23333"/>
                    <a:pt x="105000"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20"/>
            <p:cNvSpPr/>
            <p:nvPr/>
          </p:nvSpPr>
          <p:spPr>
            <a:xfrm>
              <a:off x="3866" y="305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20"/>
            <p:cNvSpPr/>
            <p:nvPr/>
          </p:nvSpPr>
          <p:spPr>
            <a:xfrm>
              <a:off x="3862" y="3035"/>
              <a:ext cx="12" cy="14"/>
            </a:xfrm>
            <a:custGeom>
              <a:avLst/>
              <a:gdLst/>
              <a:ahLst/>
              <a:cxnLst/>
              <a:rect l="l" t="t" r="r" b="b"/>
              <a:pathLst>
                <a:path w="120000" h="120000" extrusionOk="0">
                  <a:moveTo>
                    <a:pt x="75000" y="31578"/>
                  </a:moveTo>
                  <a:cubicBezTo>
                    <a:pt x="30000" y="0"/>
                    <a:pt x="7500" y="18947"/>
                    <a:pt x="0" y="63157"/>
                  </a:cubicBezTo>
                  <a:cubicBezTo>
                    <a:pt x="30000" y="94736"/>
                    <a:pt x="52500" y="101052"/>
                    <a:pt x="90000" y="120000"/>
                  </a:cubicBezTo>
                  <a:cubicBezTo>
                    <a:pt x="120000" y="75789"/>
                    <a:pt x="105000" y="75789"/>
                    <a:pt x="75000" y="3157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20"/>
            <p:cNvSpPr/>
            <p:nvPr/>
          </p:nvSpPr>
          <p:spPr>
            <a:xfrm>
              <a:off x="3850" y="2995"/>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20"/>
            <p:cNvSpPr/>
            <p:nvPr/>
          </p:nvSpPr>
          <p:spPr>
            <a:xfrm>
              <a:off x="3852" y="3020"/>
              <a:ext cx="16" cy="13"/>
            </a:xfrm>
            <a:custGeom>
              <a:avLst/>
              <a:gdLst/>
              <a:ahLst/>
              <a:cxnLst/>
              <a:rect l="l" t="t" r="r" b="b"/>
              <a:pathLst>
                <a:path w="120000" h="120000" extrusionOk="0">
                  <a:moveTo>
                    <a:pt x="70909" y="0"/>
                  </a:moveTo>
                  <a:cubicBezTo>
                    <a:pt x="0" y="53333"/>
                    <a:pt x="49090" y="80000"/>
                    <a:pt x="103636" y="120000"/>
                  </a:cubicBezTo>
                  <a:cubicBezTo>
                    <a:pt x="109090" y="73333"/>
                    <a:pt x="120000" y="53333"/>
                    <a:pt x="76363" y="40000"/>
                  </a:cubicBezTo>
                  <a:cubicBezTo>
                    <a:pt x="49090" y="20000"/>
                    <a:pt x="49090" y="33333"/>
                    <a:pt x="7090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20"/>
            <p:cNvSpPr/>
            <p:nvPr/>
          </p:nvSpPr>
          <p:spPr>
            <a:xfrm>
              <a:off x="4688" y="3643"/>
              <a:ext cx="45" cy="60"/>
            </a:xfrm>
            <a:custGeom>
              <a:avLst/>
              <a:gdLst/>
              <a:ahLst/>
              <a:cxnLst/>
              <a:rect l="l" t="t" r="r" b="b"/>
              <a:pathLst>
                <a:path w="120000" h="120000" extrusionOk="0">
                  <a:moveTo>
                    <a:pt x="20000" y="10370"/>
                  </a:moveTo>
                  <a:cubicBezTo>
                    <a:pt x="0" y="0"/>
                    <a:pt x="0" y="13333"/>
                    <a:pt x="6000" y="26666"/>
                  </a:cubicBezTo>
                  <a:cubicBezTo>
                    <a:pt x="10000" y="37037"/>
                    <a:pt x="24000" y="47407"/>
                    <a:pt x="30000" y="57777"/>
                  </a:cubicBezTo>
                  <a:cubicBezTo>
                    <a:pt x="32000" y="75555"/>
                    <a:pt x="34000" y="75555"/>
                    <a:pt x="54000" y="80000"/>
                  </a:cubicBezTo>
                  <a:cubicBezTo>
                    <a:pt x="62000" y="84444"/>
                    <a:pt x="72000" y="88888"/>
                    <a:pt x="80000" y="93333"/>
                  </a:cubicBezTo>
                  <a:cubicBezTo>
                    <a:pt x="86000" y="103703"/>
                    <a:pt x="90000" y="114074"/>
                    <a:pt x="102000" y="120000"/>
                  </a:cubicBezTo>
                  <a:cubicBezTo>
                    <a:pt x="120000" y="111111"/>
                    <a:pt x="112000" y="97777"/>
                    <a:pt x="104000" y="84444"/>
                  </a:cubicBezTo>
                  <a:cubicBezTo>
                    <a:pt x="102000" y="72592"/>
                    <a:pt x="100000" y="60740"/>
                    <a:pt x="86000" y="54814"/>
                  </a:cubicBezTo>
                  <a:cubicBezTo>
                    <a:pt x="74000" y="44444"/>
                    <a:pt x="66000" y="34074"/>
                    <a:pt x="50000" y="26666"/>
                  </a:cubicBezTo>
                  <a:cubicBezTo>
                    <a:pt x="40000" y="17777"/>
                    <a:pt x="34000" y="13333"/>
                    <a:pt x="20000" y="1037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20"/>
            <p:cNvSpPr/>
            <p:nvPr/>
          </p:nvSpPr>
          <p:spPr>
            <a:xfrm>
              <a:off x="4919" y="3594"/>
              <a:ext cx="53" cy="46"/>
            </a:xfrm>
            <a:custGeom>
              <a:avLst/>
              <a:gdLst/>
              <a:ahLst/>
              <a:cxnLst/>
              <a:rect l="l" t="t" r="r" b="b"/>
              <a:pathLst>
                <a:path w="120000" h="120000" extrusionOk="0">
                  <a:moveTo>
                    <a:pt x="47323" y="45245"/>
                  </a:moveTo>
                  <a:cubicBezTo>
                    <a:pt x="42253" y="64918"/>
                    <a:pt x="42253" y="64918"/>
                    <a:pt x="21971" y="62950"/>
                  </a:cubicBezTo>
                  <a:cubicBezTo>
                    <a:pt x="3380" y="64918"/>
                    <a:pt x="5070" y="66885"/>
                    <a:pt x="1690" y="86557"/>
                  </a:cubicBezTo>
                  <a:cubicBezTo>
                    <a:pt x="3380" y="118032"/>
                    <a:pt x="0" y="120000"/>
                    <a:pt x="21971" y="116065"/>
                  </a:cubicBezTo>
                  <a:cubicBezTo>
                    <a:pt x="32112" y="106229"/>
                    <a:pt x="35492" y="94426"/>
                    <a:pt x="47323" y="86557"/>
                  </a:cubicBezTo>
                  <a:cubicBezTo>
                    <a:pt x="50704" y="64918"/>
                    <a:pt x="47323" y="49180"/>
                    <a:pt x="67605" y="45245"/>
                  </a:cubicBezTo>
                  <a:cubicBezTo>
                    <a:pt x="70985" y="23606"/>
                    <a:pt x="74366" y="7868"/>
                    <a:pt x="92957" y="0"/>
                  </a:cubicBezTo>
                  <a:cubicBezTo>
                    <a:pt x="109859" y="3934"/>
                    <a:pt x="116619" y="1967"/>
                    <a:pt x="120000" y="21639"/>
                  </a:cubicBezTo>
                  <a:cubicBezTo>
                    <a:pt x="106478" y="43278"/>
                    <a:pt x="81126" y="41311"/>
                    <a:pt x="59154" y="45245"/>
                  </a:cubicBezTo>
                  <a:cubicBezTo>
                    <a:pt x="50704" y="53114"/>
                    <a:pt x="54084" y="53114"/>
                    <a:pt x="47323" y="4524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20"/>
            <p:cNvSpPr/>
            <p:nvPr/>
          </p:nvSpPr>
          <p:spPr>
            <a:xfrm>
              <a:off x="4759" y="3569"/>
              <a:ext cx="17" cy="23"/>
            </a:xfrm>
            <a:custGeom>
              <a:avLst/>
              <a:gdLst/>
              <a:ahLst/>
              <a:cxnLst/>
              <a:rect l="l" t="t" r="r" b="b"/>
              <a:pathLst>
                <a:path w="120000" h="120000" extrusionOk="0">
                  <a:moveTo>
                    <a:pt x="46956" y="0"/>
                  </a:moveTo>
                  <a:cubicBezTo>
                    <a:pt x="41739" y="28000"/>
                    <a:pt x="15652" y="32000"/>
                    <a:pt x="0" y="56000"/>
                  </a:cubicBezTo>
                  <a:cubicBezTo>
                    <a:pt x="15652" y="84000"/>
                    <a:pt x="41739" y="96000"/>
                    <a:pt x="62608" y="120000"/>
                  </a:cubicBezTo>
                  <a:cubicBezTo>
                    <a:pt x="120000" y="60000"/>
                    <a:pt x="20869" y="36000"/>
                    <a:pt x="4695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20"/>
            <p:cNvSpPr/>
            <p:nvPr/>
          </p:nvSpPr>
          <p:spPr>
            <a:xfrm>
              <a:off x="4751" y="3547"/>
              <a:ext cx="20" cy="17"/>
            </a:xfrm>
            <a:custGeom>
              <a:avLst/>
              <a:gdLst/>
              <a:ahLst/>
              <a:cxnLst/>
              <a:rect l="l" t="t" r="r" b="b"/>
              <a:pathLst>
                <a:path w="120000" h="120000" extrusionOk="0">
                  <a:moveTo>
                    <a:pt x="87692" y="0"/>
                  </a:moveTo>
                  <a:cubicBezTo>
                    <a:pt x="78461" y="62608"/>
                    <a:pt x="46153" y="57391"/>
                    <a:pt x="0" y="73043"/>
                  </a:cubicBezTo>
                  <a:cubicBezTo>
                    <a:pt x="23076" y="120000"/>
                    <a:pt x="50769" y="114782"/>
                    <a:pt x="96923" y="104347"/>
                  </a:cubicBezTo>
                  <a:cubicBezTo>
                    <a:pt x="120000" y="62608"/>
                    <a:pt x="106153" y="36521"/>
                    <a:pt x="8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20"/>
            <p:cNvSpPr/>
            <p:nvPr/>
          </p:nvSpPr>
          <p:spPr>
            <a:xfrm>
              <a:off x="4598" y="3353"/>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20"/>
            <p:cNvSpPr/>
            <p:nvPr/>
          </p:nvSpPr>
          <p:spPr>
            <a:xfrm>
              <a:off x="4632" y="3396"/>
              <a:ext cx="26" cy="33"/>
            </a:xfrm>
            <a:custGeom>
              <a:avLst/>
              <a:gdLst/>
              <a:ahLst/>
              <a:cxnLst/>
              <a:rect l="l" t="t" r="r" b="b"/>
              <a:pathLst>
                <a:path w="120000" h="120000" extrusionOk="0">
                  <a:moveTo>
                    <a:pt x="105882" y="0"/>
                  </a:moveTo>
                  <a:cubicBezTo>
                    <a:pt x="120000" y="27272"/>
                    <a:pt x="63529" y="19090"/>
                    <a:pt x="35294" y="24545"/>
                  </a:cubicBezTo>
                  <a:cubicBezTo>
                    <a:pt x="0" y="43636"/>
                    <a:pt x="31764" y="65454"/>
                    <a:pt x="49411" y="87272"/>
                  </a:cubicBezTo>
                  <a:cubicBezTo>
                    <a:pt x="56470" y="120000"/>
                    <a:pt x="60000" y="111818"/>
                    <a:pt x="91764" y="98181"/>
                  </a:cubicBezTo>
                  <a:cubicBezTo>
                    <a:pt x="120000" y="68181"/>
                    <a:pt x="109411" y="38181"/>
                    <a:pt x="10588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20"/>
            <p:cNvSpPr/>
            <p:nvPr/>
          </p:nvSpPr>
          <p:spPr>
            <a:xfrm>
              <a:off x="4659" y="3459"/>
              <a:ext cx="28" cy="28"/>
            </a:xfrm>
            <a:custGeom>
              <a:avLst/>
              <a:gdLst/>
              <a:ahLst/>
              <a:cxnLst/>
              <a:rect l="l" t="t" r="r" b="b"/>
              <a:pathLst>
                <a:path w="120000" h="120000" extrusionOk="0">
                  <a:moveTo>
                    <a:pt x="107368" y="6486"/>
                  </a:moveTo>
                  <a:cubicBezTo>
                    <a:pt x="120000" y="38918"/>
                    <a:pt x="56842" y="0"/>
                    <a:pt x="31578" y="6486"/>
                  </a:cubicBezTo>
                  <a:cubicBezTo>
                    <a:pt x="0" y="29189"/>
                    <a:pt x="28421" y="55135"/>
                    <a:pt x="44210" y="81081"/>
                  </a:cubicBezTo>
                  <a:cubicBezTo>
                    <a:pt x="50526" y="120000"/>
                    <a:pt x="53684" y="110270"/>
                    <a:pt x="82105" y="94054"/>
                  </a:cubicBezTo>
                  <a:cubicBezTo>
                    <a:pt x="107368" y="58378"/>
                    <a:pt x="110526" y="51891"/>
                    <a:pt x="107368" y="648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20"/>
            <p:cNvSpPr/>
            <p:nvPr/>
          </p:nvSpPr>
          <p:spPr>
            <a:xfrm>
              <a:off x="4693" y="3449"/>
              <a:ext cx="28" cy="26"/>
            </a:xfrm>
            <a:custGeom>
              <a:avLst/>
              <a:gdLst/>
              <a:ahLst/>
              <a:cxnLst/>
              <a:rect l="l" t="t" r="r" b="b"/>
              <a:pathLst>
                <a:path w="120000" h="120000" extrusionOk="0">
                  <a:moveTo>
                    <a:pt x="107368" y="7058"/>
                  </a:moveTo>
                  <a:cubicBezTo>
                    <a:pt x="120000" y="42352"/>
                    <a:pt x="56842" y="0"/>
                    <a:pt x="31578" y="7058"/>
                  </a:cubicBezTo>
                  <a:cubicBezTo>
                    <a:pt x="0" y="31764"/>
                    <a:pt x="34736" y="49411"/>
                    <a:pt x="50526" y="77647"/>
                  </a:cubicBezTo>
                  <a:cubicBezTo>
                    <a:pt x="56842" y="120000"/>
                    <a:pt x="56842" y="95294"/>
                    <a:pt x="85263" y="77647"/>
                  </a:cubicBezTo>
                  <a:cubicBezTo>
                    <a:pt x="110526" y="38823"/>
                    <a:pt x="110526" y="56470"/>
                    <a:pt x="107368" y="705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20"/>
            <p:cNvSpPr/>
            <p:nvPr/>
          </p:nvSpPr>
          <p:spPr>
            <a:xfrm>
              <a:off x="4683" y="3413"/>
              <a:ext cx="26" cy="20"/>
            </a:xfrm>
            <a:custGeom>
              <a:avLst/>
              <a:gdLst/>
              <a:ahLst/>
              <a:cxnLst/>
              <a:rect l="l" t="t" r="r" b="b"/>
              <a:pathLst>
                <a:path w="120000" h="120000" extrusionOk="0">
                  <a:moveTo>
                    <a:pt x="106285" y="4444"/>
                  </a:moveTo>
                  <a:cubicBezTo>
                    <a:pt x="120000" y="48888"/>
                    <a:pt x="61714" y="0"/>
                    <a:pt x="34285" y="8888"/>
                  </a:cubicBezTo>
                  <a:cubicBezTo>
                    <a:pt x="0" y="40000"/>
                    <a:pt x="27428" y="31111"/>
                    <a:pt x="44571" y="66666"/>
                  </a:cubicBezTo>
                  <a:cubicBezTo>
                    <a:pt x="51428" y="120000"/>
                    <a:pt x="54857" y="106666"/>
                    <a:pt x="85714" y="84444"/>
                  </a:cubicBezTo>
                  <a:cubicBezTo>
                    <a:pt x="113142" y="35555"/>
                    <a:pt x="109714" y="66666"/>
                    <a:pt x="106285" y="444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20"/>
            <p:cNvSpPr/>
            <p:nvPr/>
          </p:nvSpPr>
          <p:spPr>
            <a:xfrm>
              <a:off x="4657" y="3388"/>
              <a:ext cx="26" cy="35"/>
            </a:xfrm>
            <a:custGeom>
              <a:avLst/>
              <a:gdLst/>
              <a:ahLst/>
              <a:cxnLst/>
              <a:rect l="l" t="t" r="r" b="b"/>
              <a:pathLst>
                <a:path w="120000" h="120000" extrusionOk="0">
                  <a:moveTo>
                    <a:pt x="96000" y="40851"/>
                  </a:moveTo>
                  <a:cubicBezTo>
                    <a:pt x="92571" y="33191"/>
                    <a:pt x="75428" y="0"/>
                    <a:pt x="65142" y="5106"/>
                  </a:cubicBezTo>
                  <a:cubicBezTo>
                    <a:pt x="54857" y="10212"/>
                    <a:pt x="34285" y="51063"/>
                    <a:pt x="34285" y="63829"/>
                  </a:cubicBezTo>
                  <a:cubicBezTo>
                    <a:pt x="0" y="81702"/>
                    <a:pt x="48000" y="68936"/>
                    <a:pt x="65142" y="89361"/>
                  </a:cubicBezTo>
                  <a:cubicBezTo>
                    <a:pt x="72000" y="120000"/>
                    <a:pt x="61714" y="86808"/>
                    <a:pt x="92571" y="74042"/>
                  </a:cubicBezTo>
                  <a:cubicBezTo>
                    <a:pt x="120000" y="45957"/>
                    <a:pt x="99428" y="76595"/>
                    <a:pt x="96000" y="408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0"/>
            <p:cNvSpPr/>
            <p:nvPr/>
          </p:nvSpPr>
          <p:spPr>
            <a:xfrm>
              <a:off x="4625" y="3372"/>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0"/>
            <p:cNvSpPr/>
            <p:nvPr/>
          </p:nvSpPr>
          <p:spPr>
            <a:xfrm>
              <a:off x="4665" y="3425"/>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0"/>
            <p:cNvSpPr/>
            <p:nvPr/>
          </p:nvSpPr>
          <p:spPr>
            <a:xfrm>
              <a:off x="3055" y="2051"/>
              <a:ext cx="141" cy="108"/>
            </a:xfrm>
            <a:custGeom>
              <a:avLst/>
              <a:gdLst/>
              <a:ahLst/>
              <a:cxnLst/>
              <a:rect l="l" t="t" r="r" b="b"/>
              <a:pathLst>
                <a:path w="120000" h="120000" extrusionOk="0">
                  <a:moveTo>
                    <a:pt x="108571" y="3333"/>
                  </a:moveTo>
                  <a:cubicBezTo>
                    <a:pt x="110476" y="2500"/>
                    <a:pt x="115555" y="0"/>
                    <a:pt x="117460" y="3333"/>
                  </a:cubicBezTo>
                  <a:cubicBezTo>
                    <a:pt x="118730" y="5833"/>
                    <a:pt x="120000" y="13333"/>
                    <a:pt x="120000" y="13333"/>
                  </a:cubicBezTo>
                  <a:cubicBezTo>
                    <a:pt x="119365" y="15833"/>
                    <a:pt x="120000" y="18333"/>
                    <a:pt x="118730" y="20000"/>
                  </a:cubicBezTo>
                  <a:cubicBezTo>
                    <a:pt x="111111" y="28333"/>
                    <a:pt x="92698" y="28333"/>
                    <a:pt x="83174" y="36666"/>
                  </a:cubicBezTo>
                  <a:cubicBezTo>
                    <a:pt x="79365" y="44166"/>
                    <a:pt x="76190" y="45000"/>
                    <a:pt x="69206" y="48333"/>
                  </a:cubicBezTo>
                  <a:cubicBezTo>
                    <a:pt x="66666" y="49166"/>
                    <a:pt x="61587" y="51666"/>
                    <a:pt x="61587" y="51666"/>
                  </a:cubicBezTo>
                  <a:cubicBezTo>
                    <a:pt x="55873" y="63333"/>
                    <a:pt x="52698" y="61666"/>
                    <a:pt x="45079" y="68333"/>
                  </a:cubicBezTo>
                  <a:cubicBezTo>
                    <a:pt x="41904" y="81666"/>
                    <a:pt x="44444" y="65000"/>
                    <a:pt x="47619" y="76666"/>
                  </a:cubicBezTo>
                  <a:cubicBezTo>
                    <a:pt x="51428" y="90000"/>
                    <a:pt x="45079" y="90000"/>
                    <a:pt x="52698" y="96666"/>
                  </a:cubicBezTo>
                  <a:cubicBezTo>
                    <a:pt x="57142" y="100833"/>
                    <a:pt x="67936" y="105000"/>
                    <a:pt x="67936" y="105000"/>
                  </a:cubicBezTo>
                  <a:cubicBezTo>
                    <a:pt x="66666" y="115833"/>
                    <a:pt x="67301" y="120000"/>
                    <a:pt x="59047" y="116666"/>
                  </a:cubicBezTo>
                  <a:cubicBezTo>
                    <a:pt x="57777" y="114166"/>
                    <a:pt x="55238" y="108333"/>
                    <a:pt x="52698" y="108333"/>
                  </a:cubicBezTo>
                  <a:cubicBezTo>
                    <a:pt x="50158" y="108333"/>
                    <a:pt x="45079" y="111666"/>
                    <a:pt x="45079" y="111666"/>
                  </a:cubicBezTo>
                  <a:cubicBezTo>
                    <a:pt x="33015" y="107500"/>
                    <a:pt x="26666" y="103333"/>
                    <a:pt x="13333" y="101666"/>
                  </a:cubicBezTo>
                  <a:cubicBezTo>
                    <a:pt x="8888" y="95833"/>
                    <a:pt x="0" y="85000"/>
                    <a:pt x="12063" y="88333"/>
                  </a:cubicBezTo>
                  <a:cubicBezTo>
                    <a:pt x="18412" y="75833"/>
                    <a:pt x="16507" y="77500"/>
                    <a:pt x="29841" y="75000"/>
                  </a:cubicBezTo>
                  <a:cubicBezTo>
                    <a:pt x="34920" y="70000"/>
                    <a:pt x="34285" y="73333"/>
                    <a:pt x="32380" y="63333"/>
                  </a:cubicBezTo>
                  <a:cubicBezTo>
                    <a:pt x="31746" y="60000"/>
                    <a:pt x="29841" y="53333"/>
                    <a:pt x="29841" y="53333"/>
                  </a:cubicBezTo>
                  <a:cubicBezTo>
                    <a:pt x="31746" y="34166"/>
                    <a:pt x="31746" y="35833"/>
                    <a:pt x="46349" y="38333"/>
                  </a:cubicBezTo>
                  <a:cubicBezTo>
                    <a:pt x="52063" y="37500"/>
                    <a:pt x="61587" y="30000"/>
                    <a:pt x="61587" y="30000"/>
                  </a:cubicBezTo>
                  <a:cubicBezTo>
                    <a:pt x="64761" y="24166"/>
                    <a:pt x="66666" y="22500"/>
                    <a:pt x="71746" y="20000"/>
                  </a:cubicBezTo>
                  <a:cubicBezTo>
                    <a:pt x="85079" y="22500"/>
                    <a:pt x="102222" y="20833"/>
                    <a:pt x="108571" y="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0"/>
            <p:cNvSpPr/>
            <p:nvPr/>
          </p:nvSpPr>
          <p:spPr>
            <a:xfrm>
              <a:off x="3139" y="2155"/>
              <a:ext cx="40" cy="12"/>
            </a:xfrm>
            <a:custGeom>
              <a:avLst/>
              <a:gdLst/>
              <a:ahLst/>
              <a:cxnLst/>
              <a:rect l="l" t="t" r="r" b="b"/>
              <a:pathLst>
                <a:path w="120000" h="120000" extrusionOk="0">
                  <a:moveTo>
                    <a:pt x="54339" y="0"/>
                  </a:moveTo>
                  <a:cubicBezTo>
                    <a:pt x="45283" y="7058"/>
                    <a:pt x="36226" y="0"/>
                    <a:pt x="27169" y="14117"/>
                  </a:cubicBezTo>
                  <a:cubicBezTo>
                    <a:pt x="0" y="63529"/>
                    <a:pt x="67924" y="105882"/>
                    <a:pt x="72452" y="112941"/>
                  </a:cubicBezTo>
                  <a:cubicBezTo>
                    <a:pt x="81509" y="105882"/>
                    <a:pt x="92830" y="120000"/>
                    <a:pt x="99622" y="98823"/>
                  </a:cubicBezTo>
                  <a:cubicBezTo>
                    <a:pt x="120000" y="21176"/>
                    <a:pt x="67924" y="0"/>
                    <a:pt x="5433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0"/>
            <p:cNvSpPr/>
            <p:nvPr/>
          </p:nvSpPr>
          <p:spPr>
            <a:xfrm>
              <a:off x="3344" y="1999"/>
              <a:ext cx="42" cy="28"/>
            </a:xfrm>
            <a:custGeom>
              <a:avLst/>
              <a:gdLst/>
              <a:ahLst/>
              <a:cxnLst/>
              <a:rect l="l" t="t" r="r" b="b"/>
              <a:pathLst>
                <a:path w="120000" h="120000" extrusionOk="0">
                  <a:moveTo>
                    <a:pt x="119999" y="12972"/>
                  </a:moveTo>
                  <a:cubicBezTo>
                    <a:pt x="111578" y="51891"/>
                    <a:pt x="73684" y="55135"/>
                    <a:pt x="52631" y="77837"/>
                  </a:cubicBezTo>
                  <a:cubicBezTo>
                    <a:pt x="46315" y="110270"/>
                    <a:pt x="46315" y="120000"/>
                    <a:pt x="23157" y="110270"/>
                  </a:cubicBezTo>
                  <a:cubicBezTo>
                    <a:pt x="12631" y="87567"/>
                    <a:pt x="0" y="32432"/>
                    <a:pt x="18947" y="12972"/>
                  </a:cubicBezTo>
                  <a:cubicBezTo>
                    <a:pt x="25263" y="6486"/>
                    <a:pt x="44210" y="0"/>
                    <a:pt x="44210" y="0"/>
                  </a:cubicBezTo>
                  <a:cubicBezTo>
                    <a:pt x="69473" y="6486"/>
                    <a:pt x="94736" y="12972"/>
                    <a:pt x="119999" y="1297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20"/>
            <p:cNvSpPr/>
            <p:nvPr/>
          </p:nvSpPr>
          <p:spPr>
            <a:xfrm>
              <a:off x="3374" y="2012"/>
              <a:ext cx="50" cy="20"/>
            </a:xfrm>
            <a:custGeom>
              <a:avLst/>
              <a:gdLst/>
              <a:ahLst/>
              <a:cxnLst/>
              <a:rect l="l" t="t" r="r" b="b"/>
              <a:pathLst>
                <a:path w="120000" h="120000" extrusionOk="0">
                  <a:moveTo>
                    <a:pt x="51176" y="0"/>
                  </a:moveTo>
                  <a:cubicBezTo>
                    <a:pt x="40588" y="9230"/>
                    <a:pt x="19411" y="27692"/>
                    <a:pt x="19411" y="27692"/>
                  </a:cubicBezTo>
                  <a:cubicBezTo>
                    <a:pt x="0" y="106153"/>
                    <a:pt x="82941" y="110769"/>
                    <a:pt x="100588" y="120000"/>
                  </a:cubicBezTo>
                  <a:cubicBezTo>
                    <a:pt x="104117" y="115384"/>
                    <a:pt x="109411" y="120000"/>
                    <a:pt x="111176" y="110769"/>
                  </a:cubicBezTo>
                  <a:cubicBezTo>
                    <a:pt x="120000" y="13846"/>
                    <a:pt x="74117" y="13846"/>
                    <a:pt x="511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20"/>
            <p:cNvSpPr/>
            <p:nvPr/>
          </p:nvSpPr>
          <p:spPr>
            <a:xfrm>
              <a:off x="3428" y="2015"/>
              <a:ext cx="50" cy="32"/>
            </a:xfrm>
            <a:custGeom>
              <a:avLst/>
              <a:gdLst/>
              <a:ahLst/>
              <a:cxnLst/>
              <a:rect l="l" t="t" r="r" b="b"/>
              <a:pathLst>
                <a:path w="120000" h="120000" extrusionOk="0">
                  <a:moveTo>
                    <a:pt x="90909" y="25116"/>
                  </a:moveTo>
                  <a:cubicBezTo>
                    <a:pt x="72727" y="44651"/>
                    <a:pt x="65454" y="44651"/>
                    <a:pt x="47272" y="25116"/>
                  </a:cubicBezTo>
                  <a:cubicBezTo>
                    <a:pt x="36363" y="0"/>
                    <a:pt x="32727" y="11162"/>
                    <a:pt x="18181" y="25116"/>
                  </a:cubicBezTo>
                  <a:cubicBezTo>
                    <a:pt x="7272" y="47441"/>
                    <a:pt x="0" y="58604"/>
                    <a:pt x="14545" y="97674"/>
                  </a:cubicBezTo>
                  <a:cubicBezTo>
                    <a:pt x="21818" y="117209"/>
                    <a:pt x="58181" y="120000"/>
                    <a:pt x="58181" y="120000"/>
                  </a:cubicBezTo>
                  <a:cubicBezTo>
                    <a:pt x="74545" y="111627"/>
                    <a:pt x="98181" y="92093"/>
                    <a:pt x="112727" y="75348"/>
                  </a:cubicBezTo>
                  <a:cubicBezTo>
                    <a:pt x="120000" y="41860"/>
                    <a:pt x="110909" y="41860"/>
                    <a:pt x="90909" y="251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20"/>
            <p:cNvSpPr/>
            <p:nvPr/>
          </p:nvSpPr>
          <p:spPr>
            <a:xfrm>
              <a:off x="3777" y="2042"/>
              <a:ext cx="88" cy="31"/>
            </a:xfrm>
            <a:custGeom>
              <a:avLst/>
              <a:gdLst/>
              <a:ahLst/>
              <a:cxnLst/>
              <a:rect l="l" t="t" r="r" b="b"/>
              <a:pathLst>
                <a:path w="120000" h="120000" extrusionOk="0">
                  <a:moveTo>
                    <a:pt x="14358" y="0"/>
                  </a:moveTo>
                  <a:cubicBezTo>
                    <a:pt x="8205" y="11707"/>
                    <a:pt x="0" y="26341"/>
                    <a:pt x="8205" y="46829"/>
                  </a:cubicBezTo>
                  <a:cubicBezTo>
                    <a:pt x="21538" y="79024"/>
                    <a:pt x="34871" y="81951"/>
                    <a:pt x="51282" y="87804"/>
                  </a:cubicBezTo>
                  <a:cubicBezTo>
                    <a:pt x="67692" y="120000"/>
                    <a:pt x="58461" y="114146"/>
                    <a:pt x="77948" y="105365"/>
                  </a:cubicBezTo>
                  <a:cubicBezTo>
                    <a:pt x="90256" y="93658"/>
                    <a:pt x="103589" y="84878"/>
                    <a:pt x="114871" y="64390"/>
                  </a:cubicBezTo>
                  <a:cubicBezTo>
                    <a:pt x="120000" y="17560"/>
                    <a:pt x="89230" y="14634"/>
                    <a:pt x="80000" y="11707"/>
                  </a:cubicBezTo>
                  <a:cubicBezTo>
                    <a:pt x="17435" y="17560"/>
                    <a:pt x="34871" y="58536"/>
                    <a:pt x="143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20"/>
            <p:cNvSpPr/>
            <p:nvPr/>
          </p:nvSpPr>
          <p:spPr>
            <a:xfrm>
              <a:off x="3867" y="2041"/>
              <a:ext cx="46" cy="24"/>
            </a:xfrm>
            <a:custGeom>
              <a:avLst/>
              <a:gdLst/>
              <a:ahLst/>
              <a:cxnLst/>
              <a:rect l="l" t="t" r="r" b="b"/>
              <a:pathLst>
                <a:path w="120000" h="120000" extrusionOk="0">
                  <a:moveTo>
                    <a:pt x="61935" y="15000"/>
                  </a:moveTo>
                  <a:cubicBezTo>
                    <a:pt x="85161" y="0"/>
                    <a:pt x="102580" y="3750"/>
                    <a:pt x="120000" y="37500"/>
                  </a:cubicBezTo>
                  <a:cubicBezTo>
                    <a:pt x="114193" y="86250"/>
                    <a:pt x="81290" y="105000"/>
                    <a:pt x="58064" y="120000"/>
                  </a:cubicBezTo>
                  <a:cubicBezTo>
                    <a:pt x="29032" y="82500"/>
                    <a:pt x="44516" y="93750"/>
                    <a:pt x="11612" y="82500"/>
                  </a:cubicBezTo>
                  <a:cubicBezTo>
                    <a:pt x="0" y="15000"/>
                    <a:pt x="27096" y="30000"/>
                    <a:pt x="61935"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0"/>
            <p:cNvSpPr/>
            <p:nvPr/>
          </p:nvSpPr>
          <p:spPr>
            <a:xfrm>
              <a:off x="3846" y="2070"/>
              <a:ext cx="37" cy="17"/>
            </a:xfrm>
            <a:custGeom>
              <a:avLst/>
              <a:gdLst/>
              <a:ahLst/>
              <a:cxnLst/>
              <a:rect l="l" t="t" r="r" b="b"/>
              <a:pathLst>
                <a:path w="120000" h="120000" extrusionOk="0">
                  <a:moveTo>
                    <a:pt x="48979" y="5217"/>
                  </a:moveTo>
                  <a:cubicBezTo>
                    <a:pt x="36734" y="10434"/>
                    <a:pt x="19591" y="0"/>
                    <a:pt x="14693" y="26086"/>
                  </a:cubicBezTo>
                  <a:cubicBezTo>
                    <a:pt x="0" y="99130"/>
                    <a:pt x="78367" y="109565"/>
                    <a:pt x="93061" y="120000"/>
                  </a:cubicBezTo>
                  <a:cubicBezTo>
                    <a:pt x="119999" y="31304"/>
                    <a:pt x="85714" y="15652"/>
                    <a:pt x="48979" y="521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0"/>
            <p:cNvSpPr/>
            <p:nvPr/>
          </p:nvSpPr>
          <p:spPr>
            <a:xfrm>
              <a:off x="4098" y="2294"/>
              <a:ext cx="76" cy="114"/>
            </a:xfrm>
            <a:custGeom>
              <a:avLst/>
              <a:gdLst/>
              <a:ahLst/>
              <a:cxnLst/>
              <a:rect l="l" t="t" r="r" b="b"/>
              <a:pathLst>
                <a:path w="120000" h="120000" extrusionOk="0">
                  <a:moveTo>
                    <a:pt x="7058" y="0"/>
                  </a:moveTo>
                  <a:cubicBezTo>
                    <a:pt x="4705" y="4736"/>
                    <a:pt x="0" y="14210"/>
                    <a:pt x="0" y="14210"/>
                  </a:cubicBezTo>
                  <a:cubicBezTo>
                    <a:pt x="3529" y="20526"/>
                    <a:pt x="10588" y="27631"/>
                    <a:pt x="16470" y="33157"/>
                  </a:cubicBezTo>
                  <a:cubicBezTo>
                    <a:pt x="20000" y="45789"/>
                    <a:pt x="18823" y="54473"/>
                    <a:pt x="37647" y="56842"/>
                  </a:cubicBezTo>
                  <a:cubicBezTo>
                    <a:pt x="51764" y="63157"/>
                    <a:pt x="47058" y="71842"/>
                    <a:pt x="42352" y="82105"/>
                  </a:cubicBezTo>
                  <a:cubicBezTo>
                    <a:pt x="67058" y="93157"/>
                    <a:pt x="70588" y="109736"/>
                    <a:pt x="94117" y="120000"/>
                  </a:cubicBezTo>
                  <a:cubicBezTo>
                    <a:pt x="111764" y="116842"/>
                    <a:pt x="120000" y="106578"/>
                    <a:pt x="101176" y="97894"/>
                  </a:cubicBezTo>
                  <a:cubicBezTo>
                    <a:pt x="84705" y="101842"/>
                    <a:pt x="91764" y="86842"/>
                    <a:pt x="87058" y="80526"/>
                  </a:cubicBezTo>
                  <a:cubicBezTo>
                    <a:pt x="84705" y="77368"/>
                    <a:pt x="76470" y="74210"/>
                    <a:pt x="72941" y="72631"/>
                  </a:cubicBezTo>
                  <a:cubicBezTo>
                    <a:pt x="69411" y="64736"/>
                    <a:pt x="76470" y="51315"/>
                    <a:pt x="61176" y="58421"/>
                  </a:cubicBezTo>
                  <a:cubicBezTo>
                    <a:pt x="54117" y="51315"/>
                    <a:pt x="55294" y="42631"/>
                    <a:pt x="49411" y="34736"/>
                  </a:cubicBezTo>
                  <a:cubicBezTo>
                    <a:pt x="42352" y="25263"/>
                    <a:pt x="18823" y="14210"/>
                    <a:pt x="4705" y="9473"/>
                  </a:cubicBezTo>
                  <a:lnTo>
                    <a:pt x="7058"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0"/>
            <p:cNvSpPr/>
            <p:nvPr/>
          </p:nvSpPr>
          <p:spPr>
            <a:xfrm>
              <a:off x="4159" y="2412"/>
              <a:ext cx="55" cy="78"/>
            </a:xfrm>
            <a:custGeom>
              <a:avLst/>
              <a:gdLst/>
              <a:ahLst/>
              <a:cxnLst/>
              <a:rect l="l" t="t" r="r" b="b"/>
              <a:pathLst>
                <a:path w="120000" h="120000" extrusionOk="0">
                  <a:moveTo>
                    <a:pt x="103783" y="25631"/>
                  </a:moveTo>
                  <a:cubicBezTo>
                    <a:pt x="118378" y="41941"/>
                    <a:pt x="113513" y="33786"/>
                    <a:pt x="120000" y="46601"/>
                  </a:cubicBezTo>
                  <a:cubicBezTo>
                    <a:pt x="113513" y="89708"/>
                    <a:pt x="110270" y="94368"/>
                    <a:pt x="48648" y="97864"/>
                  </a:cubicBezTo>
                  <a:cubicBezTo>
                    <a:pt x="53513" y="102524"/>
                    <a:pt x="63243" y="110679"/>
                    <a:pt x="51891" y="116504"/>
                  </a:cubicBezTo>
                  <a:cubicBezTo>
                    <a:pt x="45405" y="120000"/>
                    <a:pt x="38918" y="110679"/>
                    <a:pt x="32432" y="109514"/>
                  </a:cubicBezTo>
                  <a:cubicBezTo>
                    <a:pt x="27567" y="97864"/>
                    <a:pt x="32432" y="103689"/>
                    <a:pt x="9729" y="97864"/>
                  </a:cubicBezTo>
                  <a:cubicBezTo>
                    <a:pt x="6486" y="96699"/>
                    <a:pt x="0" y="95533"/>
                    <a:pt x="0" y="95533"/>
                  </a:cubicBezTo>
                  <a:cubicBezTo>
                    <a:pt x="4864" y="85048"/>
                    <a:pt x="11351" y="78058"/>
                    <a:pt x="16216" y="67572"/>
                  </a:cubicBezTo>
                  <a:cubicBezTo>
                    <a:pt x="17837" y="65242"/>
                    <a:pt x="19459" y="60582"/>
                    <a:pt x="19459" y="60582"/>
                  </a:cubicBezTo>
                  <a:cubicBezTo>
                    <a:pt x="16216" y="48932"/>
                    <a:pt x="12972" y="38446"/>
                    <a:pt x="3243" y="27961"/>
                  </a:cubicBezTo>
                  <a:cubicBezTo>
                    <a:pt x="4864" y="24466"/>
                    <a:pt x="3243" y="19805"/>
                    <a:pt x="6486" y="16310"/>
                  </a:cubicBezTo>
                  <a:cubicBezTo>
                    <a:pt x="17837" y="0"/>
                    <a:pt x="29189" y="22135"/>
                    <a:pt x="42162" y="25631"/>
                  </a:cubicBezTo>
                  <a:cubicBezTo>
                    <a:pt x="50270" y="41941"/>
                    <a:pt x="42162" y="38446"/>
                    <a:pt x="58378" y="41941"/>
                  </a:cubicBezTo>
                  <a:cubicBezTo>
                    <a:pt x="72972" y="34951"/>
                    <a:pt x="89189" y="32621"/>
                    <a:pt x="103783" y="2563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20"/>
            <p:cNvSpPr/>
            <p:nvPr/>
          </p:nvSpPr>
          <p:spPr>
            <a:xfrm>
              <a:off x="4123" y="2492"/>
              <a:ext cx="109" cy="189"/>
            </a:xfrm>
            <a:custGeom>
              <a:avLst/>
              <a:gdLst/>
              <a:ahLst/>
              <a:cxnLst/>
              <a:rect l="l" t="t" r="r" b="b"/>
              <a:pathLst>
                <a:path w="120000" h="120000" extrusionOk="0">
                  <a:moveTo>
                    <a:pt x="67397" y="47619"/>
                  </a:moveTo>
                  <a:cubicBezTo>
                    <a:pt x="57534" y="41904"/>
                    <a:pt x="56712" y="43809"/>
                    <a:pt x="54246" y="50476"/>
                  </a:cubicBezTo>
                  <a:cubicBezTo>
                    <a:pt x="53424" y="54761"/>
                    <a:pt x="55890" y="59047"/>
                    <a:pt x="52602" y="62857"/>
                  </a:cubicBezTo>
                  <a:cubicBezTo>
                    <a:pt x="51780" y="63333"/>
                    <a:pt x="23013" y="67619"/>
                    <a:pt x="18082" y="69523"/>
                  </a:cubicBezTo>
                  <a:cubicBezTo>
                    <a:pt x="14794" y="74761"/>
                    <a:pt x="14794" y="77142"/>
                    <a:pt x="6575" y="80000"/>
                  </a:cubicBezTo>
                  <a:cubicBezTo>
                    <a:pt x="0" y="85714"/>
                    <a:pt x="5753" y="85714"/>
                    <a:pt x="16438" y="86666"/>
                  </a:cubicBezTo>
                  <a:cubicBezTo>
                    <a:pt x="13972" y="90476"/>
                    <a:pt x="12328" y="91904"/>
                    <a:pt x="6575" y="94285"/>
                  </a:cubicBezTo>
                  <a:cubicBezTo>
                    <a:pt x="8219" y="101904"/>
                    <a:pt x="7397" y="115238"/>
                    <a:pt x="19726" y="120000"/>
                  </a:cubicBezTo>
                  <a:cubicBezTo>
                    <a:pt x="34520" y="117142"/>
                    <a:pt x="25479" y="108095"/>
                    <a:pt x="23013" y="101904"/>
                  </a:cubicBezTo>
                  <a:cubicBezTo>
                    <a:pt x="21369" y="98571"/>
                    <a:pt x="18082" y="91428"/>
                    <a:pt x="18082" y="91428"/>
                  </a:cubicBezTo>
                  <a:cubicBezTo>
                    <a:pt x="20547" y="85714"/>
                    <a:pt x="27123" y="86666"/>
                    <a:pt x="34520" y="83809"/>
                  </a:cubicBezTo>
                  <a:cubicBezTo>
                    <a:pt x="36164" y="80476"/>
                    <a:pt x="42739" y="75238"/>
                    <a:pt x="42739" y="75238"/>
                  </a:cubicBezTo>
                  <a:cubicBezTo>
                    <a:pt x="47671" y="78095"/>
                    <a:pt x="51780" y="79047"/>
                    <a:pt x="54246" y="82857"/>
                  </a:cubicBezTo>
                  <a:cubicBezTo>
                    <a:pt x="48493" y="84761"/>
                    <a:pt x="41917" y="89523"/>
                    <a:pt x="36164" y="90476"/>
                  </a:cubicBezTo>
                  <a:cubicBezTo>
                    <a:pt x="29589" y="96190"/>
                    <a:pt x="37808" y="96190"/>
                    <a:pt x="46027" y="95238"/>
                  </a:cubicBezTo>
                  <a:cubicBezTo>
                    <a:pt x="49315" y="90000"/>
                    <a:pt x="48493" y="87619"/>
                    <a:pt x="55890" y="84761"/>
                  </a:cubicBezTo>
                  <a:cubicBezTo>
                    <a:pt x="63287" y="86190"/>
                    <a:pt x="61643" y="89047"/>
                    <a:pt x="69041" y="87619"/>
                  </a:cubicBezTo>
                  <a:cubicBezTo>
                    <a:pt x="75616" y="81428"/>
                    <a:pt x="74794" y="74761"/>
                    <a:pt x="85479" y="70476"/>
                  </a:cubicBezTo>
                  <a:cubicBezTo>
                    <a:pt x="88767" y="70952"/>
                    <a:pt x="90410" y="73809"/>
                    <a:pt x="93698" y="74285"/>
                  </a:cubicBezTo>
                  <a:cubicBezTo>
                    <a:pt x="98630" y="75238"/>
                    <a:pt x="107671" y="71904"/>
                    <a:pt x="111780" y="70476"/>
                  </a:cubicBezTo>
                  <a:cubicBezTo>
                    <a:pt x="119178" y="63809"/>
                    <a:pt x="116712" y="67142"/>
                    <a:pt x="119999" y="61904"/>
                  </a:cubicBezTo>
                  <a:cubicBezTo>
                    <a:pt x="119999" y="60476"/>
                    <a:pt x="119178" y="54761"/>
                    <a:pt x="116712" y="52380"/>
                  </a:cubicBezTo>
                  <a:cubicBezTo>
                    <a:pt x="115068" y="50476"/>
                    <a:pt x="110136" y="46666"/>
                    <a:pt x="110136" y="46666"/>
                  </a:cubicBezTo>
                  <a:cubicBezTo>
                    <a:pt x="107671" y="37142"/>
                    <a:pt x="116712" y="25238"/>
                    <a:pt x="100273" y="19047"/>
                  </a:cubicBezTo>
                  <a:cubicBezTo>
                    <a:pt x="92054" y="12380"/>
                    <a:pt x="89589" y="4761"/>
                    <a:pt x="77260" y="0"/>
                  </a:cubicBezTo>
                  <a:cubicBezTo>
                    <a:pt x="71506" y="1904"/>
                    <a:pt x="70684" y="4285"/>
                    <a:pt x="64109" y="5714"/>
                  </a:cubicBezTo>
                  <a:cubicBezTo>
                    <a:pt x="55068" y="13809"/>
                    <a:pt x="65753" y="14761"/>
                    <a:pt x="78904" y="16190"/>
                  </a:cubicBezTo>
                  <a:cubicBezTo>
                    <a:pt x="84657" y="20952"/>
                    <a:pt x="82191" y="25238"/>
                    <a:pt x="78904" y="30476"/>
                  </a:cubicBezTo>
                  <a:cubicBezTo>
                    <a:pt x="78904" y="32380"/>
                    <a:pt x="78082" y="50476"/>
                    <a:pt x="67397" y="476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0"/>
            <p:cNvSpPr/>
            <p:nvPr/>
          </p:nvSpPr>
          <p:spPr>
            <a:xfrm>
              <a:off x="3062" y="1988"/>
              <a:ext cx="52" cy="30"/>
            </a:xfrm>
            <a:custGeom>
              <a:avLst/>
              <a:gdLst/>
              <a:ahLst/>
              <a:cxnLst/>
              <a:rect l="l" t="t" r="r" b="b"/>
              <a:pathLst>
                <a:path w="120000" h="120000" extrusionOk="0">
                  <a:moveTo>
                    <a:pt x="101142" y="0"/>
                  </a:moveTo>
                  <a:cubicBezTo>
                    <a:pt x="116571" y="9000"/>
                    <a:pt x="120000" y="30000"/>
                    <a:pt x="111428" y="60000"/>
                  </a:cubicBezTo>
                  <a:cubicBezTo>
                    <a:pt x="104571" y="81000"/>
                    <a:pt x="84000" y="69000"/>
                    <a:pt x="70285" y="72000"/>
                  </a:cubicBezTo>
                  <a:cubicBezTo>
                    <a:pt x="61714" y="114000"/>
                    <a:pt x="70285" y="102000"/>
                    <a:pt x="53142" y="120000"/>
                  </a:cubicBezTo>
                  <a:cubicBezTo>
                    <a:pt x="39428" y="117000"/>
                    <a:pt x="25714" y="117000"/>
                    <a:pt x="12000" y="114000"/>
                  </a:cubicBezTo>
                  <a:cubicBezTo>
                    <a:pt x="8571" y="114000"/>
                    <a:pt x="0" y="114000"/>
                    <a:pt x="1714" y="108000"/>
                  </a:cubicBezTo>
                  <a:cubicBezTo>
                    <a:pt x="12000" y="78000"/>
                    <a:pt x="39428" y="69000"/>
                    <a:pt x="56571" y="60000"/>
                  </a:cubicBezTo>
                  <a:cubicBezTo>
                    <a:pt x="66857" y="33000"/>
                    <a:pt x="87428" y="24000"/>
                    <a:pt x="101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20"/>
            <p:cNvSpPr/>
            <p:nvPr/>
          </p:nvSpPr>
          <p:spPr>
            <a:xfrm>
              <a:off x="2955" y="1997"/>
              <a:ext cx="19" cy="22"/>
            </a:xfrm>
            <a:custGeom>
              <a:avLst/>
              <a:gdLst/>
              <a:ahLst/>
              <a:cxnLst/>
              <a:rect l="l" t="t" r="r" b="b"/>
              <a:pathLst>
                <a:path w="120000" h="120000" extrusionOk="0">
                  <a:moveTo>
                    <a:pt x="83076" y="0"/>
                  </a:moveTo>
                  <a:cubicBezTo>
                    <a:pt x="41538" y="24827"/>
                    <a:pt x="18461" y="28965"/>
                    <a:pt x="0" y="74482"/>
                  </a:cubicBezTo>
                  <a:cubicBezTo>
                    <a:pt x="32307" y="103448"/>
                    <a:pt x="41538" y="120000"/>
                    <a:pt x="83076" y="107586"/>
                  </a:cubicBezTo>
                  <a:cubicBezTo>
                    <a:pt x="101538" y="57931"/>
                    <a:pt x="120000" y="49655"/>
                    <a:pt x="830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20"/>
            <p:cNvSpPr/>
            <p:nvPr/>
          </p:nvSpPr>
          <p:spPr>
            <a:xfrm>
              <a:off x="2979" y="1996"/>
              <a:ext cx="37" cy="27"/>
            </a:xfrm>
            <a:custGeom>
              <a:avLst/>
              <a:gdLst/>
              <a:ahLst/>
              <a:cxnLst/>
              <a:rect l="l" t="t" r="r" b="b"/>
              <a:pathLst>
                <a:path w="120000" h="120000" extrusionOk="0">
                  <a:moveTo>
                    <a:pt x="34285" y="20000"/>
                  </a:moveTo>
                  <a:cubicBezTo>
                    <a:pt x="26938" y="46666"/>
                    <a:pt x="17142" y="43333"/>
                    <a:pt x="0" y="60000"/>
                  </a:cubicBezTo>
                  <a:cubicBezTo>
                    <a:pt x="2448" y="73333"/>
                    <a:pt x="4897" y="96666"/>
                    <a:pt x="14693" y="106666"/>
                  </a:cubicBezTo>
                  <a:cubicBezTo>
                    <a:pt x="24489" y="113333"/>
                    <a:pt x="44081" y="120000"/>
                    <a:pt x="44081" y="120000"/>
                  </a:cubicBezTo>
                  <a:cubicBezTo>
                    <a:pt x="58775" y="90000"/>
                    <a:pt x="73469" y="93333"/>
                    <a:pt x="97959" y="86666"/>
                  </a:cubicBezTo>
                  <a:cubicBezTo>
                    <a:pt x="119999" y="0"/>
                    <a:pt x="63673" y="60000"/>
                    <a:pt x="34285" y="2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20"/>
            <p:cNvSpPr/>
            <p:nvPr/>
          </p:nvSpPr>
          <p:spPr>
            <a:xfrm>
              <a:off x="3040" y="1987"/>
              <a:ext cx="20" cy="16"/>
            </a:xfrm>
            <a:custGeom>
              <a:avLst/>
              <a:gdLst/>
              <a:ahLst/>
              <a:cxnLst/>
              <a:rect l="l" t="t" r="r" b="b"/>
              <a:pathLst>
                <a:path w="120000" h="120000" extrusionOk="0">
                  <a:moveTo>
                    <a:pt x="48888" y="0"/>
                  </a:moveTo>
                  <a:cubicBezTo>
                    <a:pt x="35555" y="21818"/>
                    <a:pt x="0" y="43636"/>
                    <a:pt x="13333" y="65454"/>
                  </a:cubicBezTo>
                  <a:cubicBezTo>
                    <a:pt x="26666" y="92727"/>
                    <a:pt x="84444" y="120000"/>
                    <a:pt x="84444" y="120000"/>
                  </a:cubicBezTo>
                  <a:cubicBezTo>
                    <a:pt x="120000" y="54545"/>
                    <a:pt x="66666" y="60000"/>
                    <a:pt x="488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20"/>
            <p:cNvSpPr/>
            <p:nvPr/>
          </p:nvSpPr>
          <p:spPr>
            <a:xfrm>
              <a:off x="3022" y="2005"/>
              <a:ext cx="15" cy="13"/>
            </a:xfrm>
            <a:custGeom>
              <a:avLst/>
              <a:gdLst/>
              <a:ahLst/>
              <a:cxnLst/>
              <a:rect l="l" t="t" r="r" b="b"/>
              <a:pathLst>
                <a:path w="120000" h="120000" extrusionOk="0">
                  <a:moveTo>
                    <a:pt x="66000" y="0"/>
                  </a:moveTo>
                  <a:cubicBezTo>
                    <a:pt x="6000" y="93333"/>
                    <a:pt x="0" y="60000"/>
                    <a:pt x="54000" y="120000"/>
                  </a:cubicBezTo>
                  <a:cubicBezTo>
                    <a:pt x="120000" y="93333"/>
                    <a:pt x="96000" y="120000"/>
                    <a:pt x="6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20"/>
            <p:cNvSpPr/>
            <p:nvPr/>
          </p:nvSpPr>
          <p:spPr>
            <a:xfrm>
              <a:off x="4162" y="2021"/>
              <a:ext cx="18" cy="33"/>
            </a:xfrm>
            <a:custGeom>
              <a:avLst/>
              <a:gdLst/>
              <a:ahLst/>
              <a:cxnLst/>
              <a:rect l="l" t="t" r="r" b="b"/>
              <a:pathLst>
                <a:path w="120000" h="120000" extrusionOk="0">
                  <a:moveTo>
                    <a:pt x="120000" y="0"/>
                  </a:moveTo>
                  <a:cubicBezTo>
                    <a:pt x="95000" y="19090"/>
                    <a:pt x="75000" y="30000"/>
                    <a:pt x="40000" y="43636"/>
                  </a:cubicBezTo>
                  <a:cubicBezTo>
                    <a:pt x="20000" y="57272"/>
                    <a:pt x="0" y="92727"/>
                    <a:pt x="0" y="92727"/>
                  </a:cubicBezTo>
                  <a:cubicBezTo>
                    <a:pt x="15000" y="120000"/>
                    <a:pt x="35000" y="114545"/>
                    <a:pt x="80000" y="109090"/>
                  </a:cubicBezTo>
                  <a:cubicBezTo>
                    <a:pt x="100000" y="73636"/>
                    <a:pt x="120000" y="38181"/>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0"/>
            <p:cNvSpPr/>
            <p:nvPr/>
          </p:nvSpPr>
          <p:spPr>
            <a:xfrm>
              <a:off x="3278" y="3473"/>
              <a:ext cx="31" cy="18"/>
            </a:xfrm>
            <a:custGeom>
              <a:avLst/>
              <a:gdLst/>
              <a:ahLst/>
              <a:cxnLst/>
              <a:rect l="l" t="t" r="r" b="b"/>
              <a:pathLst>
                <a:path w="120000" h="120000" extrusionOk="0">
                  <a:moveTo>
                    <a:pt x="87804" y="0"/>
                  </a:moveTo>
                  <a:cubicBezTo>
                    <a:pt x="11707" y="20000"/>
                    <a:pt x="0" y="85000"/>
                    <a:pt x="76097" y="120000"/>
                  </a:cubicBezTo>
                  <a:cubicBezTo>
                    <a:pt x="120000" y="95000"/>
                    <a:pt x="111219" y="50000"/>
                    <a:pt x="8780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0"/>
            <p:cNvSpPr/>
            <p:nvPr/>
          </p:nvSpPr>
          <p:spPr>
            <a:xfrm>
              <a:off x="3318" y="3466"/>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0"/>
            <p:cNvSpPr/>
            <p:nvPr/>
          </p:nvSpPr>
          <p:spPr>
            <a:xfrm>
              <a:off x="3251" y="3312"/>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0"/>
            <p:cNvSpPr/>
            <p:nvPr/>
          </p:nvSpPr>
          <p:spPr>
            <a:xfrm>
              <a:off x="3311" y="3239"/>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20"/>
            <p:cNvSpPr/>
            <p:nvPr/>
          </p:nvSpPr>
          <p:spPr>
            <a:xfrm>
              <a:off x="3287" y="3238"/>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20"/>
            <p:cNvSpPr/>
            <p:nvPr/>
          </p:nvSpPr>
          <p:spPr>
            <a:xfrm>
              <a:off x="3276" y="3260"/>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20"/>
            <p:cNvSpPr/>
            <p:nvPr/>
          </p:nvSpPr>
          <p:spPr>
            <a:xfrm>
              <a:off x="3251" y="3294"/>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20"/>
            <p:cNvSpPr/>
            <p:nvPr/>
          </p:nvSpPr>
          <p:spPr>
            <a:xfrm>
              <a:off x="3270" y="3281"/>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0"/>
            <p:cNvSpPr/>
            <p:nvPr/>
          </p:nvSpPr>
          <p:spPr>
            <a:xfrm>
              <a:off x="2537" y="229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0"/>
            <p:cNvSpPr/>
            <p:nvPr/>
          </p:nvSpPr>
          <p:spPr>
            <a:xfrm>
              <a:off x="2476" y="2259"/>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20"/>
            <p:cNvSpPr/>
            <p:nvPr/>
          </p:nvSpPr>
          <p:spPr>
            <a:xfrm>
              <a:off x="2238" y="2042"/>
              <a:ext cx="2060" cy="1644"/>
            </a:xfrm>
            <a:custGeom>
              <a:avLst/>
              <a:gdLst/>
              <a:ahLst/>
              <a:cxnLst/>
              <a:rect l="l" t="t" r="r" b="b"/>
              <a:pathLst>
                <a:path w="120000" h="120000" extrusionOk="0">
                  <a:moveTo>
                    <a:pt x="40601" y="49416"/>
                  </a:moveTo>
                  <a:cubicBezTo>
                    <a:pt x="38388" y="49270"/>
                    <a:pt x="37980" y="48832"/>
                    <a:pt x="36000" y="48686"/>
                  </a:cubicBezTo>
                  <a:cubicBezTo>
                    <a:pt x="35359" y="48613"/>
                    <a:pt x="34601" y="48248"/>
                    <a:pt x="33902" y="48029"/>
                  </a:cubicBezTo>
                  <a:cubicBezTo>
                    <a:pt x="33611" y="47810"/>
                    <a:pt x="33087" y="47445"/>
                    <a:pt x="33087" y="47445"/>
                  </a:cubicBezTo>
                  <a:cubicBezTo>
                    <a:pt x="32097" y="47591"/>
                    <a:pt x="32446" y="47810"/>
                    <a:pt x="31805" y="48029"/>
                  </a:cubicBezTo>
                  <a:cubicBezTo>
                    <a:pt x="31456" y="48686"/>
                    <a:pt x="31572" y="48832"/>
                    <a:pt x="31805" y="49416"/>
                  </a:cubicBezTo>
                  <a:cubicBezTo>
                    <a:pt x="31922" y="49635"/>
                    <a:pt x="32038" y="50072"/>
                    <a:pt x="32038" y="50072"/>
                  </a:cubicBezTo>
                  <a:cubicBezTo>
                    <a:pt x="30640" y="50656"/>
                    <a:pt x="29475" y="49489"/>
                    <a:pt x="28427" y="48905"/>
                  </a:cubicBezTo>
                  <a:cubicBezTo>
                    <a:pt x="28019" y="47664"/>
                    <a:pt x="27495" y="47810"/>
                    <a:pt x="26330" y="47664"/>
                  </a:cubicBezTo>
                  <a:cubicBezTo>
                    <a:pt x="25980" y="47299"/>
                    <a:pt x="25864" y="47299"/>
                    <a:pt x="25456" y="47445"/>
                  </a:cubicBezTo>
                  <a:cubicBezTo>
                    <a:pt x="24873" y="47226"/>
                    <a:pt x="25223" y="47299"/>
                    <a:pt x="24640" y="46861"/>
                  </a:cubicBezTo>
                  <a:cubicBezTo>
                    <a:pt x="24524" y="46788"/>
                    <a:pt x="24349" y="46642"/>
                    <a:pt x="24349" y="46642"/>
                  </a:cubicBezTo>
                  <a:cubicBezTo>
                    <a:pt x="24233" y="46569"/>
                    <a:pt x="24058" y="46204"/>
                    <a:pt x="24058" y="45985"/>
                  </a:cubicBezTo>
                  <a:cubicBezTo>
                    <a:pt x="24174" y="45620"/>
                    <a:pt x="24349" y="44963"/>
                    <a:pt x="24349" y="44963"/>
                  </a:cubicBezTo>
                  <a:cubicBezTo>
                    <a:pt x="24233" y="43211"/>
                    <a:pt x="24524" y="42919"/>
                    <a:pt x="23184" y="43138"/>
                  </a:cubicBezTo>
                  <a:cubicBezTo>
                    <a:pt x="22718" y="43649"/>
                    <a:pt x="22718" y="43430"/>
                    <a:pt x="22194" y="43211"/>
                  </a:cubicBezTo>
                  <a:cubicBezTo>
                    <a:pt x="21553" y="43211"/>
                    <a:pt x="21029" y="43430"/>
                    <a:pt x="20271" y="43576"/>
                  </a:cubicBezTo>
                  <a:cubicBezTo>
                    <a:pt x="20038" y="43430"/>
                    <a:pt x="19631" y="43576"/>
                    <a:pt x="19398" y="43430"/>
                  </a:cubicBezTo>
                  <a:cubicBezTo>
                    <a:pt x="19281" y="43357"/>
                    <a:pt x="19223" y="43211"/>
                    <a:pt x="19106" y="43211"/>
                  </a:cubicBezTo>
                  <a:cubicBezTo>
                    <a:pt x="18291" y="43138"/>
                    <a:pt x="17242" y="43576"/>
                    <a:pt x="16485" y="43941"/>
                  </a:cubicBezTo>
                  <a:cubicBezTo>
                    <a:pt x="16077" y="44014"/>
                    <a:pt x="15611" y="44233"/>
                    <a:pt x="15145" y="44379"/>
                  </a:cubicBezTo>
                  <a:cubicBezTo>
                    <a:pt x="14854" y="44452"/>
                    <a:pt x="14330" y="44744"/>
                    <a:pt x="14330" y="44744"/>
                  </a:cubicBezTo>
                  <a:cubicBezTo>
                    <a:pt x="13281" y="44598"/>
                    <a:pt x="12174" y="44452"/>
                    <a:pt x="11009" y="44598"/>
                  </a:cubicBezTo>
                  <a:cubicBezTo>
                    <a:pt x="10718" y="44744"/>
                    <a:pt x="10485" y="44817"/>
                    <a:pt x="10194" y="45036"/>
                  </a:cubicBezTo>
                  <a:cubicBezTo>
                    <a:pt x="10077" y="45182"/>
                    <a:pt x="10077" y="45255"/>
                    <a:pt x="10077" y="45401"/>
                  </a:cubicBezTo>
                  <a:cubicBezTo>
                    <a:pt x="10019" y="45474"/>
                    <a:pt x="9844" y="45474"/>
                    <a:pt x="9844" y="45620"/>
                  </a:cubicBezTo>
                  <a:cubicBezTo>
                    <a:pt x="9495" y="46277"/>
                    <a:pt x="9728" y="46788"/>
                    <a:pt x="9203" y="47080"/>
                  </a:cubicBezTo>
                  <a:cubicBezTo>
                    <a:pt x="8912" y="47299"/>
                    <a:pt x="8679" y="47591"/>
                    <a:pt x="8388" y="47810"/>
                  </a:cubicBezTo>
                  <a:cubicBezTo>
                    <a:pt x="8213" y="47883"/>
                    <a:pt x="7864" y="48102"/>
                    <a:pt x="7864" y="48102"/>
                  </a:cubicBezTo>
                  <a:cubicBezTo>
                    <a:pt x="7747" y="48467"/>
                    <a:pt x="7572" y="48613"/>
                    <a:pt x="7572" y="48832"/>
                  </a:cubicBezTo>
                  <a:cubicBezTo>
                    <a:pt x="7456" y="49416"/>
                    <a:pt x="7689" y="50437"/>
                    <a:pt x="7223" y="50948"/>
                  </a:cubicBezTo>
                  <a:cubicBezTo>
                    <a:pt x="6873" y="51313"/>
                    <a:pt x="6291" y="51751"/>
                    <a:pt x="5883" y="51897"/>
                  </a:cubicBezTo>
                  <a:cubicBezTo>
                    <a:pt x="5883" y="51897"/>
                    <a:pt x="5242" y="52262"/>
                    <a:pt x="5067" y="52262"/>
                  </a:cubicBezTo>
                  <a:cubicBezTo>
                    <a:pt x="4951" y="52335"/>
                    <a:pt x="4776" y="52335"/>
                    <a:pt x="4776" y="52335"/>
                  </a:cubicBezTo>
                  <a:cubicBezTo>
                    <a:pt x="4427" y="52919"/>
                    <a:pt x="3961" y="53503"/>
                    <a:pt x="3495" y="53868"/>
                  </a:cubicBezTo>
                  <a:cubicBezTo>
                    <a:pt x="3262" y="54379"/>
                    <a:pt x="3087" y="55109"/>
                    <a:pt x="2679" y="55401"/>
                  </a:cubicBezTo>
                  <a:cubicBezTo>
                    <a:pt x="2504" y="55766"/>
                    <a:pt x="2155" y="55985"/>
                    <a:pt x="1805" y="56423"/>
                  </a:cubicBezTo>
                  <a:cubicBezTo>
                    <a:pt x="1514" y="56934"/>
                    <a:pt x="1456" y="57591"/>
                    <a:pt x="1339" y="58175"/>
                  </a:cubicBezTo>
                  <a:cubicBezTo>
                    <a:pt x="1165" y="58613"/>
                    <a:pt x="1106" y="59051"/>
                    <a:pt x="990" y="59562"/>
                  </a:cubicBezTo>
                  <a:cubicBezTo>
                    <a:pt x="873" y="59635"/>
                    <a:pt x="815" y="60145"/>
                    <a:pt x="815" y="60145"/>
                  </a:cubicBezTo>
                  <a:cubicBezTo>
                    <a:pt x="873" y="60656"/>
                    <a:pt x="1514" y="61459"/>
                    <a:pt x="1514" y="61459"/>
                  </a:cubicBezTo>
                  <a:cubicBezTo>
                    <a:pt x="1514" y="61824"/>
                    <a:pt x="990" y="62408"/>
                    <a:pt x="990" y="62408"/>
                  </a:cubicBezTo>
                  <a:cubicBezTo>
                    <a:pt x="815" y="62992"/>
                    <a:pt x="990" y="63284"/>
                    <a:pt x="1456" y="63503"/>
                  </a:cubicBezTo>
                  <a:cubicBezTo>
                    <a:pt x="1631" y="64525"/>
                    <a:pt x="990" y="65839"/>
                    <a:pt x="349" y="66350"/>
                  </a:cubicBezTo>
                  <a:cubicBezTo>
                    <a:pt x="0" y="67664"/>
                    <a:pt x="291" y="67664"/>
                    <a:pt x="699" y="68686"/>
                  </a:cubicBezTo>
                  <a:cubicBezTo>
                    <a:pt x="1339" y="70291"/>
                    <a:pt x="1689" y="70729"/>
                    <a:pt x="3087" y="71313"/>
                  </a:cubicBezTo>
                  <a:cubicBezTo>
                    <a:pt x="3495" y="71970"/>
                    <a:pt x="3262" y="71751"/>
                    <a:pt x="3669" y="72189"/>
                  </a:cubicBezTo>
                  <a:cubicBezTo>
                    <a:pt x="3611" y="72554"/>
                    <a:pt x="3436" y="72773"/>
                    <a:pt x="3436" y="73138"/>
                  </a:cubicBezTo>
                  <a:cubicBezTo>
                    <a:pt x="3320" y="73649"/>
                    <a:pt x="4077" y="74452"/>
                    <a:pt x="4310" y="74963"/>
                  </a:cubicBezTo>
                  <a:cubicBezTo>
                    <a:pt x="4485" y="75255"/>
                    <a:pt x="5300" y="75620"/>
                    <a:pt x="5300" y="75620"/>
                  </a:cubicBezTo>
                  <a:cubicBezTo>
                    <a:pt x="5475" y="75620"/>
                    <a:pt x="5592" y="75620"/>
                    <a:pt x="5708" y="75474"/>
                  </a:cubicBezTo>
                  <a:cubicBezTo>
                    <a:pt x="5766" y="75474"/>
                    <a:pt x="5708" y="75255"/>
                    <a:pt x="5766" y="75182"/>
                  </a:cubicBezTo>
                  <a:cubicBezTo>
                    <a:pt x="5883" y="75182"/>
                    <a:pt x="6233" y="75766"/>
                    <a:pt x="6291" y="75766"/>
                  </a:cubicBezTo>
                  <a:cubicBezTo>
                    <a:pt x="6932" y="76423"/>
                    <a:pt x="7747" y="77007"/>
                    <a:pt x="8504" y="77299"/>
                  </a:cubicBezTo>
                  <a:cubicBezTo>
                    <a:pt x="8679" y="77883"/>
                    <a:pt x="8854" y="77810"/>
                    <a:pt x="9262" y="77664"/>
                  </a:cubicBezTo>
                  <a:cubicBezTo>
                    <a:pt x="9495" y="77445"/>
                    <a:pt x="9669" y="77299"/>
                    <a:pt x="9844" y="77226"/>
                  </a:cubicBezTo>
                  <a:cubicBezTo>
                    <a:pt x="10019" y="77080"/>
                    <a:pt x="10368" y="77007"/>
                    <a:pt x="10368" y="77007"/>
                  </a:cubicBezTo>
                  <a:cubicBezTo>
                    <a:pt x="11184" y="77299"/>
                    <a:pt x="12174" y="77445"/>
                    <a:pt x="13048" y="77591"/>
                  </a:cubicBezTo>
                  <a:cubicBezTo>
                    <a:pt x="13456" y="77883"/>
                    <a:pt x="13339" y="78102"/>
                    <a:pt x="13864" y="78029"/>
                  </a:cubicBezTo>
                  <a:cubicBezTo>
                    <a:pt x="13864" y="77591"/>
                    <a:pt x="13864" y="77080"/>
                    <a:pt x="13864" y="76642"/>
                  </a:cubicBezTo>
                  <a:cubicBezTo>
                    <a:pt x="14038" y="75985"/>
                    <a:pt x="14970" y="77299"/>
                    <a:pt x="15145" y="77445"/>
                  </a:cubicBezTo>
                  <a:cubicBezTo>
                    <a:pt x="15495" y="76642"/>
                    <a:pt x="16252" y="76788"/>
                    <a:pt x="16951" y="76642"/>
                  </a:cubicBezTo>
                  <a:cubicBezTo>
                    <a:pt x="17300" y="76569"/>
                    <a:pt x="17592" y="76204"/>
                    <a:pt x="17941" y="75985"/>
                  </a:cubicBezTo>
                  <a:cubicBezTo>
                    <a:pt x="18582" y="76058"/>
                    <a:pt x="19223" y="76277"/>
                    <a:pt x="19864" y="76569"/>
                  </a:cubicBezTo>
                  <a:cubicBezTo>
                    <a:pt x="19922" y="76642"/>
                    <a:pt x="20038" y="77007"/>
                    <a:pt x="20038" y="77226"/>
                  </a:cubicBezTo>
                  <a:cubicBezTo>
                    <a:pt x="20038" y="77445"/>
                    <a:pt x="19922" y="77883"/>
                    <a:pt x="19922" y="77883"/>
                  </a:cubicBezTo>
                  <a:cubicBezTo>
                    <a:pt x="20213" y="78102"/>
                    <a:pt x="20679" y="78248"/>
                    <a:pt x="21029" y="78467"/>
                  </a:cubicBezTo>
                  <a:cubicBezTo>
                    <a:pt x="21087" y="78467"/>
                    <a:pt x="21262" y="78613"/>
                    <a:pt x="21262" y="78613"/>
                  </a:cubicBezTo>
                  <a:cubicBezTo>
                    <a:pt x="21844" y="78394"/>
                    <a:pt x="22368" y="78394"/>
                    <a:pt x="22893" y="78832"/>
                  </a:cubicBezTo>
                  <a:cubicBezTo>
                    <a:pt x="23067" y="79051"/>
                    <a:pt x="23184" y="79416"/>
                    <a:pt x="23359" y="79708"/>
                  </a:cubicBezTo>
                  <a:cubicBezTo>
                    <a:pt x="23533" y="79927"/>
                    <a:pt x="23708" y="80437"/>
                    <a:pt x="23708" y="80437"/>
                  </a:cubicBezTo>
                  <a:cubicBezTo>
                    <a:pt x="23533" y="81313"/>
                    <a:pt x="23242" y="82262"/>
                    <a:pt x="23067" y="83065"/>
                  </a:cubicBezTo>
                  <a:cubicBezTo>
                    <a:pt x="22893" y="83722"/>
                    <a:pt x="23009" y="83284"/>
                    <a:pt x="22660" y="84087"/>
                  </a:cubicBezTo>
                  <a:cubicBezTo>
                    <a:pt x="22543" y="84160"/>
                    <a:pt x="22427" y="84379"/>
                    <a:pt x="22427" y="84379"/>
                  </a:cubicBezTo>
                  <a:cubicBezTo>
                    <a:pt x="22660" y="86496"/>
                    <a:pt x="23067" y="86131"/>
                    <a:pt x="23883" y="87372"/>
                  </a:cubicBezTo>
                  <a:cubicBezTo>
                    <a:pt x="24873" y="88978"/>
                    <a:pt x="25631" y="90437"/>
                    <a:pt x="26038" y="92408"/>
                  </a:cubicBezTo>
                  <a:cubicBezTo>
                    <a:pt x="25980" y="93430"/>
                    <a:pt x="26330" y="95912"/>
                    <a:pt x="25339" y="96715"/>
                  </a:cubicBezTo>
                  <a:cubicBezTo>
                    <a:pt x="24873" y="98321"/>
                    <a:pt x="25223" y="96715"/>
                    <a:pt x="25048" y="99781"/>
                  </a:cubicBezTo>
                  <a:cubicBezTo>
                    <a:pt x="24990" y="100510"/>
                    <a:pt x="24524" y="100802"/>
                    <a:pt x="24349" y="101532"/>
                  </a:cubicBezTo>
                  <a:cubicBezTo>
                    <a:pt x="24524" y="103138"/>
                    <a:pt x="25048" y="103795"/>
                    <a:pt x="25980" y="104963"/>
                  </a:cubicBezTo>
                  <a:cubicBezTo>
                    <a:pt x="26155" y="105182"/>
                    <a:pt x="26213" y="105255"/>
                    <a:pt x="26330" y="105620"/>
                  </a:cubicBezTo>
                  <a:cubicBezTo>
                    <a:pt x="26446" y="105839"/>
                    <a:pt x="26504" y="106277"/>
                    <a:pt x="26504" y="106277"/>
                  </a:cubicBezTo>
                  <a:cubicBezTo>
                    <a:pt x="26621" y="107664"/>
                    <a:pt x="26679" y="108613"/>
                    <a:pt x="26796" y="109854"/>
                  </a:cubicBezTo>
                  <a:cubicBezTo>
                    <a:pt x="26854" y="110510"/>
                    <a:pt x="26854" y="110291"/>
                    <a:pt x="27029" y="111094"/>
                  </a:cubicBezTo>
                  <a:cubicBezTo>
                    <a:pt x="27145" y="111240"/>
                    <a:pt x="27145" y="111459"/>
                    <a:pt x="27145" y="111459"/>
                  </a:cubicBezTo>
                  <a:cubicBezTo>
                    <a:pt x="27262" y="112554"/>
                    <a:pt x="27320" y="113284"/>
                    <a:pt x="28019" y="113941"/>
                  </a:cubicBezTo>
                  <a:cubicBezTo>
                    <a:pt x="28252" y="114306"/>
                    <a:pt x="28427" y="114525"/>
                    <a:pt x="28776" y="114744"/>
                  </a:cubicBezTo>
                  <a:cubicBezTo>
                    <a:pt x="28951" y="115693"/>
                    <a:pt x="29300" y="116569"/>
                    <a:pt x="29475" y="117518"/>
                  </a:cubicBezTo>
                  <a:cubicBezTo>
                    <a:pt x="29475" y="117810"/>
                    <a:pt x="29592" y="118175"/>
                    <a:pt x="29417" y="118394"/>
                  </a:cubicBezTo>
                  <a:cubicBezTo>
                    <a:pt x="29300" y="118613"/>
                    <a:pt x="28951" y="118832"/>
                    <a:pt x="28951" y="118832"/>
                  </a:cubicBezTo>
                  <a:cubicBezTo>
                    <a:pt x="28427" y="119854"/>
                    <a:pt x="29650" y="120000"/>
                    <a:pt x="30116" y="120000"/>
                  </a:cubicBezTo>
                  <a:cubicBezTo>
                    <a:pt x="31398" y="119635"/>
                    <a:pt x="32446" y="119343"/>
                    <a:pt x="33728" y="119197"/>
                  </a:cubicBezTo>
                  <a:cubicBezTo>
                    <a:pt x="34834" y="118978"/>
                    <a:pt x="35708" y="118759"/>
                    <a:pt x="36815" y="118540"/>
                  </a:cubicBezTo>
                  <a:cubicBezTo>
                    <a:pt x="36990" y="118540"/>
                    <a:pt x="37165" y="118394"/>
                    <a:pt x="37339" y="118321"/>
                  </a:cubicBezTo>
                  <a:cubicBezTo>
                    <a:pt x="37398" y="118321"/>
                    <a:pt x="37514" y="118175"/>
                    <a:pt x="37631" y="118029"/>
                  </a:cubicBezTo>
                  <a:cubicBezTo>
                    <a:pt x="37805" y="118029"/>
                    <a:pt x="38155" y="117956"/>
                    <a:pt x="38155" y="117956"/>
                  </a:cubicBezTo>
                  <a:cubicBezTo>
                    <a:pt x="38388" y="117518"/>
                    <a:pt x="38679" y="117007"/>
                    <a:pt x="39029" y="116788"/>
                  </a:cubicBezTo>
                  <a:cubicBezTo>
                    <a:pt x="39320" y="116350"/>
                    <a:pt x="39495" y="116131"/>
                    <a:pt x="39786" y="115912"/>
                  </a:cubicBezTo>
                  <a:cubicBezTo>
                    <a:pt x="40019" y="115401"/>
                    <a:pt x="40601" y="115109"/>
                    <a:pt x="41009" y="114890"/>
                  </a:cubicBezTo>
                  <a:cubicBezTo>
                    <a:pt x="41650" y="114087"/>
                    <a:pt x="42291" y="113138"/>
                    <a:pt x="42582" y="112043"/>
                  </a:cubicBezTo>
                  <a:cubicBezTo>
                    <a:pt x="42582" y="111751"/>
                    <a:pt x="42466" y="111532"/>
                    <a:pt x="42466" y="111313"/>
                  </a:cubicBezTo>
                  <a:cubicBezTo>
                    <a:pt x="42466" y="109051"/>
                    <a:pt x="42932" y="109854"/>
                    <a:pt x="43922" y="109051"/>
                  </a:cubicBezTo>
                  <a:cubicBezTo>
                    <a:pt x="44213" y="108613"/>
                    <a:pt x="44388" y="108248"/>
                    <a:pt x="44563" y="107664"/>
                  </a:cubicBezTo>
                  <a:cubicBezTo>
                    <a:pt x="44446" y="106423"/>
                    <a:pt x="44563" y="105036"/>
                    <a:pt x="43980" y="103941"/>
                  </a:cubicBezTo>
                  <a:cubicBezTo>
                    <a:pt x="44213" y="103138"/>
                    <a:pt x="44912" y="103576"/>
                    <a:pt x="45378" y="103795"/>
                  </a:cubicBezTo>
                  <a:cubicBezTo>
                    <a:pt x="45553" y="104160"/>
                    <a:pt x="45553" y="104744"/>
                    <a:pt x="45728" y="104160"/>
                  </a:cubicBezTo>
                  <a:cubicBezTo>
                    <a:pt x="45786" y="103357"/>
                    <a:pt x="45786" y="102554"/>
                    <a:pt x="45786" y="101897"/>
                  </a:cubicBezTo>
                  <a:cubicBezTo>
                    <a:pt x="45902" y="101167"/>
                    <a:pt x="47184" y="101094"/>
                    <a:pt x="47592" y="100729"/>
                  </a:cubicBezTo>
                  <a:cubicBezTo>
                    <a:pt x="47766" y="100291"/>
                    <a:pt x="48407" y="99781"/>
                    <a:pt x="48757" y="99489"/>
                  </a:cubicBezTo>
                  <a:cubicBezTo>
                    <a:pt x="48990" y="99343"/>
                    <a:pt x="49339" y="98978"/>
                    <a:pt x="49339" y="98978"/>
                  </a:cubicBezTo>
                  <a:cubicBezTo>
                    <a:pt x="49805" y="98175"/>
                    <a:pt x="49223" y="97299"/>
                    <a:pt x="49165" y="96350"/>
                  </a:cubicBezTo>
                  <a:cubicBezTo>
                    <a:pt x="49223" y="95620"/>
                    <a:pt x="49339" y="95474"/>
                    <a:pt x="49514" y="94817"/>
                  </a:cubicBezTo>
                  <a:cubicBezTo>
                    <a:pt x="49339" y="94014"/>
                    <a:pt x="49048" y="94014"/>
                    <a:pt x="48582" y="93430"/>
                  </a:cubicBezTo>
                  <a:cubicBezTo>
                    <a:pt x="48524" y="93065"/>
                    <a:pt x="48349" y="92408"/>
                    <a:pt x="48349" y="92408"/>
                  </a:cubicBezTo>
                  <a:cubicBezTo>
                    <a:pt x="48407" y="91240"/>
                    <a:pt x="48407" y="90218"/>
                    <a:pt x="48407" y="89051"/>
                  </a:cubicBezTo>
                  <a:cubicBezTo>
                    <a:pt x="48524" y="87007"/>
                    <a:pt x="50155" y="86350"/>
                    <a:pt x="51029" y="85109"/>
                  </a:cubicBezTo>
                  <a:cubicBezTo>
                    <a:pt x="51203" y="84671"/>
                    <a:pt x="51495" y="84671"/>
                    <a:pt x="51553" y="84160"/>
                  </a:cubicBezTo>
                  <a:cubicBezTo>
                    <a:pt x="51844" y="83503"/>
                    <a:pt x="51786" y="83357"/>
                    <a:pt x="52135" y="82919"/>
                  </a:cubicBezTo>
                  <a:cubicBezTo>
                    <a:pt x="52310" y="82262"/>
                    <a:pt x="52776" y="81313"/>
                    <a:pt x="53300" y="81094"/>
                  </a:cubicBezTo>
                  <a:cubicBezTo>
                    <a:pt x="53592" y="80656"/>
                    <a:pt x="53825" y="80218"/>
                    <a:pt x="54174" y="79854"/>
                  </a:cubicBezTo>
                  <a:cubicBezTo>
                    <a:pt x="54466" y="79489"/>
                    <a:pt x="54640" y="79489"/>
                    <a:pt x="54932" y="79124"/>
                  </a:cubicBezTo>
                  <a:cubicBezTo>
                    <a:pt x="55165" y="78832"/>
                    <a:pt x="55281" y="78686"/>
                    <a:pt x="55631" y="78613"/>
                  </a:cubicBezTo>
                  <a:cubicBezTo>
                    <a:pt x="55980" y="77810"/>
                    <a:pt x="55805" y="78029"/>
                    <a:pt x="56271" y="77664"/>
                  </a:cubicBezTo>
                  <a:cubicBezTo>
                    <a:pt x="56621" y="77007"/>
                    <a:pt x="56970" y="76277"/>
                    <a:pt x="57262" y="75620"/>
                  </a:cubicBezTo>
                  <a:cubicBezTo>
                    <a:pt x="57553" y="75182"/>
                    <a:pt x="57611" y="74379"/>
                    <a:pt x="57728" y="73941"/>
                  </a:cubicBezTo>
                  <a:cubicBezTo>
                    <a:pt x="57902" y="73211"/>
                    <a:pt x="57786" y="73649"/>
                    <a:pt x="58135" y="72919"/>
                  </a:cubicBezTo>
                  <a:cubicBezTo>
                    <a:pt x="58427" y="72408"/>
                    <a:pt x="58427" y="71824"/>
                    <a:pt x="58543" y="71313"/>
                  </a:cubicBezTo>
                  <a:cubicBezTo>
                    <a:pt x="58427" y="70510"/>
                    <a:pt x="58252" y="70802"/>
                    <a:pt x="57611" y="71094"/>
                  </a:cubicBezTo>
                  <a:cubicBezTo>
                    <a:pt x="56563" y="71970"/>
                    <a:pt x="54815" y="71751"/>
                    <a:pt x="53650" y="71751"/>
                  </a:cubicBezTo>
                  <a:cubicBezTo>
                    <a:pt x="51961" y="71605"/>
                    <a:pt x="52135" y="71313"/>
                    <a:pt x="51145" y="70145"/>
                  </a:cubicBezTo>
                  <a:cubicBezTo>
                    <a:pt x="50970" y="69270"/>
                    <a:pt x="50504" y="68905"/>
                    <a:pt x="49980" y="68321"/>
                  </a:cubicBezTo>
                  <a:cubicBezTo>
                    <a:pt x="49689" y="68102"/>
                    <a:pt x="49165" y="67883"/>
                    <a:pt x="49165" y="67883"/>
                  </a:cubicBezTo>
                  <a:cubicBezTo>
                    <a:pt x="48757" y="66350"/>
                    <a:pt x="48233" y="65036"/>
                    <a:pt x="47592" y="63649"/>
                  </a:cubicBezTo>
                  <a:cubicBezTo>
                    <a:pt x="47242" y="63211"/>
                    <a:pt x="47533" y="63430"/>
                    <a:pt x="46893" y="62992"/>
                  </a:cubicBezTo>
                  <a:cubicBezTo>
                    <a:pt x="46718" y="62700"/>
                    <a:pt x="46368" y="62481"/>
                    <a:pt x="46368" y="62481"/>
                  </a:cubicBezTo>
                  <a:cubicBezTo>
                    <a:pt x="45786" y="61459"/>
                    <a:pt x="46252" y="60218"/>
                    <a:pt x="45728" y="59343"/>
                  </a:cubicBezTo>
                  <a:cubicBezTo>
                    <a:pt x="45087" y="57956"/>
                    <a:pt x="44213" y="56350"/>
                    <a:pt x="43398" y="55328"/>
                  </a:cubicBezTo>
                  <a:cubicBezTo>
                    <a:pt x="43223" y="54306"/>
                    <a:pt x="42932" y="53722"/>
                    <a:pt x="42466" y="52773"/>
                  </a:cubicBezTo>
                  <a:cubicBezTo>
                    <a:pt x="42291" y="52554"/>
                    <a:pt x="42116" y="51751"/>
                    <a:pt x="42116" y="51751"/>
                  </a:cubicBezTo>
                  <a:cubicBezTo>
                    <a:pt x="43106" y="51459"/>
                    <a:pt x="44097" y="53503"/>
                    <a:pt x="44621" y="54306"/>
                  </a:cubicBezTo>
                  <a:cubicBezTo>
                    <a:pt x="44912" y="55328"/>
                    <a:pt x="44912" y="55401"/>
                    <a:pt x="45786" y="55766"/>
                  </a:cubicBezTo>
                  <a:cubicBezTo>
                    <a:pt x="46194" y="55912"/>
                    <a:pt x="46601" y="56423"/>
                    <a:pt x="46601" y="56423"/>
                  </a:cubicBezTo>
                  <a:cubicBezTo>
                    <a:pt x="46776" y="56934"/>
                    <a:pt x="47067" y="57226"/>
                    <a:pt x="47359" y="57737"/>
                  </a:cubicBezTo>
                  <a:cubicBezTo>
                    <a:pt x="47359" y="58613"/>
                    <a:pt x="47417" y="59051"/>
                    <a:pt x="47592" y="59781"/>
                  </a:cubicBezTo>
                  <a:cubicBezTo>
                    <a:pt x="47708" y="61459"/>
                    <a:pt x="47766" y="61386"/>
                    <a:pt x="48873" y="61824"/>
                  </a:cubicBezTo>
                  <a:cubicBezTo>
                    <a:pt x="49165" y="62189"/>
                    <a:pt x="49339" y="62481"/>
                    <a:pt x="49572" y="62846"/>
                  </a:cubicBezTo>
                  <a:cubicBezTo>
                    <a:pt x="49572" y="62992"/>
                    <a:pt x="49689" y="63065"/>
                    <a:pt x="49689" y="63211"/>
                  </a:cubicBezTo>
                  <a:cubicBezTo>
                    <a:pt x="49689" y="63430"/>
                    <a:pt x="49689" y="63795"/>
                    <a:pt x="49805" y="64014"/>
                  </a:cubicBezTo>
                  <a:cubicBezTo>
                    <a:pt x="49864" y="64525"/>
                    <a:pt x="50679" y="64890"/>
                    <a:pt x="50970" y="65255"/>
                  </a:cubicBezTo>
                  <a:cubicBezTo>
                    <a:pt x="51669" y="67664"/>
                    <a:pt x="50679" y="68978"/>
                    <a:pt x="53009" y="69708"/>
                  </a:cubicBezTo>
                  <a:cubicBezTo>
                    <a:pt x="53650" y="69562"/>
                    <a:pt x="53941" y="69708"/>
                    <a:pt x="54349" y="69270"/>
                  </a:cubicBezTo>
                  <a:cubicBezTo>
                    <a:pt x="54640" y="68759"/>
                    <a:pt x="54990" y="68686"/>
                    <a:pt x="55398" y="68321"/>
                  </a:cubicBezTo>
                  <a:cubicBezTo>
                    <a:pt x="56621" y="67445"/>
                    <a:pt x="56970" y="67153"/>
                    <a:pt x="58427" y="66861"/>
                  </a:cubicBezTo>
                  <a:cubicBezTo>
                    <a:pt x="58776" y="66715"/>
                    <a:pt x="59242" y="66496"/>
                    <a:pt x="59708" y="66350"/>
                  </a:cubicBezTo>
                  <a:cubicBezTo>
                    <a:pt x="60058" y="66131"/>
                    <a:pt x="60349" y="65620"/>
                    <a:pt x="60699" y="65474"/>
                  </a:cubicBezTo>
                  <a:cubicBezTo>
                    <a:pt x="61223" y="65255"/>
                    <a:pt x="61747" y="65255"/>
                    <a:pt x="62213" y="64817"/>
                  </a:cubicBezTo>
                  <a:cubicBezTo>
                    <a:pt x="62504" y="64306"/>
                    <a:pt x="62854" y="64014"/>
                    <a:pt x="63145" y="63430"/>
                  </a:cubicBezTo>
                  <a:cubicBezTo>
                    <a:pt x="63320" y="62846"/>
                    <a:pt x="63378" y="62043"/>
                    <a:pt x="63961" y="61605"/>
                  </a:cubicBezTo>
                  <a:cubicBezTo>
                    <a:pt x="64310" y="61021"/>
                    <a:pt x="64368" y="60218"/>
                    <a:pt x="64543" y="59562"/>
                  </a:cubicBezTo>
                  <a:cubicBezTo>
                    <a:pt x="64660" y="59197"/>
                    <a:pt x="64951" y="58978"/>
                    <a:pt x="65009" y="58613"/>
                  </a:cubicBezTo>
                  <a:cubicBezTo>
                    <a:pt x="64660" y="58394"/>
                    <a:pt x="64660" y="58759"/>
                    <a:pt x="64194" y="58978"/>
                  </a:cubicBezTo>
                  <a:cubicBezTo>
                    <a:pt x="64019" y="58540"/>
                    <a:pt x="64310" y="58029"/>
                    <a:pt x="63961" y="57810"/>
                  </a:cubicBezTo>
                  <a:cubicBezTo>
                    <a:pt x="63728" y="57591"/>
                    <a:pt x="63145" y="57518"/>
                    <a:pt x="63145" y="57518"/>
                  </a:cubicBezTo>
                  <a:cubicBezTo>
                    <a:pt x="62737" y="56934"/>
                    <a:pt x="62679" y="57153"/>
                    <a:pt x="62155" y="57372"/>
                  </a:cubicBezTo>
                  <a:cubicBezTo>
                    <a:pt x="61980" y="57518"/>
                    <a:pt x="61572" y="57591"/>
                    <a:pt x="61572" y="57591"/>
                  </a:cubicBezTo>
                  <a:cubicBezTo>
                    <a:pt x="61398" y="57591"/>
                    <a:pt x="61223" y="57591"/>
                    <a:pt x="61048" y="57518"/>
                  </a:cubicBezTo>
                  <a:cubicBezTo>
                    <a:pt x="60932" y="57372"/>
                    <a:pt x="60873" y="56788"/>
                    <a:pt x="60873" y="56788"/>
                  </a:cubicBezTo>
                  <a:cubicBezTo>
                    <a:pt x="60932" y="56788"/>
                    <a:pt x="61048" y="56715"/>
                    <a:pt x="61165" y="56569"/>
                  </a:cubicBezTo>
                  <a:cubicBezTo>
                    <a:pt x="61747" y="56350"/>
                    <a:pt x="62155" y="56788"/>
                    <a:pt x="61747" y="55693"/>
                  </a:cubicBezTo>
                  <a:cubicBezTo>
                    <a:pt x="61689" y="55693"/>
                    <a:pt x="61572" y="55547"/>
                    <a:pt x="61514" y="55547"/>
                  </a:cubicBezTo>
                  <a:cubicBezTo>
                    <a:pt x="61339" y="55547"/>
                    <a:pt x="61048" y="55547"/>
                    <a:pt x="60932" y="55693"/>
                  </a:cubicBezTo>
                  <a:cubicBezTo>
                    <a:pt x="60932" y="55766"/>
                    <a:pt x="60873" y="55912"/>
                    <a:pt x="60757" y="55985"/>
                  </a:cubicBezTo>
                  <a:cubicBezTo>
                    <a:pt x="60349" y="56569"/>
                    <a:pt x="59708" y="56715"/>
                    <a:pt x="59184" y="56934"/>
                  </a:cubicBezTo>
                  <a:cubicBezTo>
                    <a:pt x="58893" y="56934"/>
                    <a:pt x="58601" y="56788"/>
                    <a:pt x="58427" y="56715"/>
                  </a:cubicBezTo>
                  <a:cubicBezTo>
                    <a:pt x="58368" y="56715"/>
                    <a:pt x="58077" y="56569"/>
                    <a:pt x="58077" y="56569"/>
                  </a:cubicBezTo>
                  <a:cubicBezTo>
                    <a:pt x="57553" y="55693"/>
                    <a:pt x="57436" y="55547"/>
                    <a:pt x="56563" y="55328"/>
                  </a:cubicBezTo>
                  <a:cubicBezTo>
                    <a:pt x="56563" y="54963"/>
                    <a:pt x="56737" y="54525"/>
                    <a:pt x="56563" y="54160"/>
                  </a:cubicBezTo>
                  <a:cubicBezTo>
                    <a:pt x="56446" y="53941"/>
                    <a:pt x="55922" y="53722"/>
                    <a:pt x="55747" y="53576"/>
                  </a:cubicBezTo>
                  <a:cubicBezTo>
                    <a:pt x="55572" y="53503"/>
                    <a:pt x="55165" y="53357"/>
                    <a:pt x="55165" y="53357"/>
                  </a:cubicBezTo>
                  <a:cubicBezTo>
                    <a:pt x="54815" y="52919"/>
                    <a:pt x="54466" y="52700"/>
                    <a:pt x="54116" y="52262"/>
                  </a:cubicBezTo>
                  <a:cubicBezTo>
                    <a:pt x="54174" y="51532"/>
                    <a:pt x="54291" y="51094"/>
                    <a:pt x="54815" y="50875"/>
                  </a:cubicBezTo>
                  <a:cubicBezTo>
                    <a:pt x="55631" y="50948"/>
                    <a:pt x="56388" y="51240"/>
                    <a:pt x="57087" y="51459"/>
                  </a:cubicBezTo>
                  <a:cubicBezTo>
                    <a:pt x="57436" y="51897"/>
                    <a:pt x="57553" y="52262"/>
                    <a:pt x="57961" y="52554"/>
                  </a:cubicBezTo>
                  <a:cubicBezTo>
                    <a:pt x="58543" y="53576"/>
                    <a:pt x="58951" y="53722"/>
                    <a:pt x="59708" y="54306"/>
                  </a:cubicBezTo>
                  <a:cubicBezTo>
                    <a:pt x="60174" y="54160"/>
                    <a:pt x="60873" y="54525"/>
                    <a:pt x="61223" y="54087"/>
                  </a:cubicBezTo>
                  <a:cubicBezTo>
                    <a:pt x="61747" y="53503"/>
                    <a:pt x="61048" y="53868"/>
                    <a:pt x="61689" y="53576"/>
                  </a:cubicBezTo>
                  <a:cubicBezTo>
                    <a:pt x="61980" y="53868"/>
                    <a:pt x="62213" y="53941"/>
                    <a:pt x="62504" y="54160"/>
                  </a:cubicBezTo>
                  <a:cubicBezTo>
                    <a:pt x="62854" y="54890"/>
                    <a:pt x="63669" y="54744"/>
                    <a:pt x="64310" y="54963"/>
                  </a:cubicBezTo>
                  <a:cubicBezTo>
                    <a:pt x="65300" y="55766"/>
                    <a:pt x="64660" y="55401"/>
                    <a:pt x="66466" y="55547"/>
                  </a:cubicBezTo>
                  <a:cubicBezTo>
                    <a:pt x="67106" y="55693"/>
                    <a:pt x="67339" y="55912"/>
                    <a:pt x="67747" y="56569"/>
                  </a:cubicBezTo>
                  <a:cubicBezTo>
                    <a:pt x="67514" y="57518"/>
                    <a:pt x="67980" y="57007"/>
                    <a:pt x="68330" y="56715"/>
                  </a:cubicBezTo>
                  <a:cubicBezTo>
                    <a:pt x="68446" y="56204"/>
                    <a:pt x="68621" y="56204"/>
                    <a:pt x="68796" y="55766"/>
                  </a:cubicBezTo>
                  <a:cubicBezTo>
                    <a:pt x="69320" y="55985"/>
                    <a:pt x="69262" y="56350"/>
                    <a:pt x="69145" y="57153"/>
                  </a:cubicBezTo>
                  <a:cubicBezTo>
                    <a:pt x="69611" y="57591"/>
                    <a:pt x="70252" y="57372"/>
                    <a:pt x="70776" y="57591"/>
                  </a:cubicBezTo>
                  <a:cubicBezTo>
                    <a:pt x="71126" y="57737"/>
                    <a:pt x="71417" y="58175"/>
                    <a:pt x="71883" y="58394"/>
                  </a:cubicBezTo>
                  <a:cubicBezTo>
                    <a:pt x="72524" y="58613"/>
                    <a:pt x="73106" y="58978"/>
                    <a:pt x="73689" y="59562"/>
                  </a:cubicBezTo>
                  <a:cubicBezTo>
                    <a:pt x="73864" y="60364"/>
                    <a:pt x="74097" y="60656"/>
                    <a:pt x="74679" y="60875"/>
                  </a:cubicBezTo>
                  <a:cubicBezTo>
                    <a:pt x="74912" y="61459"/>
                    <a:pt x="75029" y="61824"/>
                    <a:pt x="75495" y="62189"/>
                  </a:cubicBezTo>
                  <a:cubicBezTo>
                    <a:pt x="76194" y="61970"/>
                    <a:pt x="75844" y="62043"/>
                    <a:pt x="76543" y="61824"/>
                  </a:cubicBezTo>
                  <a:cubicBezTo>
                    <a:pt x="76660" y="61678"/>
                    <a:pt x="76834" y="61678"/>
                    <a:pt x="76834" y="61678"/>
                  </a:cubicBezTo>
                  <a:cubicBezTo>
                    <a:pt x="77359" y="62189"/>
                    <a:pt x="77009" y="61459"/>
                    <a:pt x="76834" y="61240"/>
                  </a:cubicBezTo>
                  <a:cubicBezTo>
                    <a:pt x="76660" y="61605"/>
                    <a:pt x="76368" y="61824"/>
                    <a:pt x="76310" y="62262"/>
                  </a:cubicBezTo>
                  <a:cubicBezTo>
                    <a:pt x="76310" y="62481"/>
                    <a:pt x="76135" y="62992"/>
                    <a:pt x="76135" y="62992"/>
                  </a:cubicBezTo>
                  <a:cubicBezTo>
                    <a:pt x="76194" y="63430"/>
                    <a:pt x="76310" y="64233"/>
                    <a:pt x="76834" y="64233"/>
                  </a:cubicBezTo>
                  <a:lnTo>
                    <a:pt x="76893" y="66861"/>
                  </a:lnTo>
                  <a:lnTo>
                    <a:pt x="78524" y="73357"/>
                  </a:lnTo>
                  <a:lnTo>
                    <a:pt x="79980" y="75401"/>
                  </a:lnTo>
                  <a:lnTo>
                    <a:pt x="82485" y="72554"/>
                  </a:lnTo>
                  <a:lnTo>
                    <a:pt x="82310" y="70583"/>
                  </a:lnTo>
                  <a:lnTo>
                    <a:pt x="82951" y="70000"/>
                  </a:lnTo>
                  <a:lnTo>
                    <a:pt x="82893" y="67518"/>
                  </a:lnTo>
                  <a:lnTo>
                    <a:pt x="84582" y="66861"/>
                  </a:lnTo>
                  <a:lnTo>
                    <a:pt x="88543" y="62408"/>
                  </a:lnTo>
                  <a:lnTo>
                    <a:pt x="89300" y="61240"/>
                  </a:lnTo>
                  <a:lnTo>
                    <a:pt x="92504" y="60145"/>
                  </a:lnTo>
                  <a:lnTo>
                    <a:pt x="93669" y="61824"/>
                  </a:lnTo>
                  <a:lnTo>
                    <a:pt x="93320" y="62627"/>
                  </a:lnTo>
                  <a:lnTo>
                    <a:pt x="94310" y="63868"/>
                  </a:lnTo>
                  <a:lnTo>
                    <a:pt x="94601" y="65620"/>
                  </a:lnTo>
                  <a:lnTo>
                    <a:pt x="95592" y="66131"/>
                  </a:lnTo>
                  <a:lnTo>
                    <a:pt x="97689" y="65109"/>
                  </a:lnTo>
                  <a:lnTo>
                    <a:pt x="97572" y="71167"/>
                  </a:lnTo>
                  <a:lnTo>
                    <a:pt x="98097" y="69781"/>
                  </a:lnTo>
                  <a:lnTo>
                    <a:pt x="99436" y="72992"/>
                  </a:lnTo>
                  <a:lnTo>
                    <a:pt x="99262" y="75182"/>
                  </a:lnTo>
                  <a:lnTo>
                    <a:pt x="100077" y="73941"/>
                  </a:lnTo>
                  <a:lnTo>
                    <a:pt x="100252" y="72773"/>
                  </a:lnTo>
                  <a:lnTo>
                    <a:pt x="101242" y="70948"/>
                  </a:lnTo>
                  <a:lnTo>
                    <a:pt x="100660" y="69927"/>
                  </a:lnTo>
                  <a:lnTo>
                    <a:pt x="101184" y="68759"/>
                  </a:lnTo>
                  <a:lnTo>
                    <a:pt x="100485" y="66642"/>
                  </a:lnTo>
                  <a:lnTo>
                    <a:pt x="100893" y="64890"/>
                  </a:lnTo>
                  <a:lnTo>
                    <a:pt x="99902" y="65328"/>
                  </a:lnTo>
                  <a:lnTo>
                    <a:pt x="99436" y="63795"/>
                  </a:lnTo>
                  <a:lnTo>
                    <a:pt x="99087" y="61605"/>
                  </a:lnTo>
                  <a:lnTo>
                    <a:pt x="99844" y="59562"/>
                  </a:lnTo>
                  <a:lnTo>
                    <a:pt x="100660" y="60875"/>
                  </a:lnTo>
                  <a:lnTo>
                    <a:pt x="100252" y="64233"/>
                  </a:lnTo>
                  <a:lnTo>
                    <a:pt x="101242" y="61970"/>
                  </a:lnTo>
                  <a:lnTo>
                    <a:pt x="100893" y="60145"/>
                  </a:lnTo>
                  <a:lnTo>
                    <a:pt x="102058" y="58978"/>
                  </a:lnTo>
                  <a:lnTo>
                    <a:pt x="102058" y="58175"/>
                  </a:lnTo>
                  <a:lnTo>
                    <a:pt x="102466" y="58394"/>
                  </a:lnTo>
                  <a:lnTo>
                    <a:pt x="104621" y="55182"/>
                  </a:lnTo>
                  <a:lnTo>
                    <a:pt x="105145" y="49927"/>
                  </a:lnTo>
                  <a:lnTo>
                    <a:pt x="105436" y="47810"/>
                  </a:lnTo>
                  <a:lnTo>
                    <a:pt x="104504" y="48467"/>
                  </a:lnTo>
                  <a:lnTo>
                    <a:pt x="104155" y="47810"/>
                  </a:lnTo>
                  <a:lnTo>
                    <a:pt x="104854" y="46569"/>
                  </a:lnTo>
                  <a:lnTo>
                    <a:pt x="103456" y="43211"/>
                  </a:lnTo>
                  <a:lnTo>
                    <a:pt x="102699" y="42335"/>
                  </a:lnTo>
                  <a:lnTo>
                    <a:pt x="103864" y="39708"/>
                  </a:lnTo>
                  <a:lnTo>
                    <a:pt x="102640" y="39343"/>
                  </a:lnTo>
                  <a:lnTo>
                    <a:pt x="101533" y="38759"/>
                  </a:lnTo>
                  <a:lnTo>
                    <a:pt x="102000" y="36715"/>
                  </a:lnTo>
                  <a:lnTo>
                    <a:pt x="102699" y="35547"/>
                  </a:lnTo>
                  <a:lnTo>
                    <a:pt x="102873" y="37883"/>
                  </a:lnTo>
                  <a:lnTo>
                    <a:pt x="104155" y="36350"/>
                  </a:lnTo>
                  <a:lnTo>
                    <a:pt x="105145" y="36277"/>
                  </a:lnTo>
                  <a:lnTo>
                    <a:pt x="104679" y="37883"/>
                  </a:lnTo>
                  <a:lnTo>
                    <a:pt x="106252" y="38540"/>
                  </a:lnTo>
                  <a:lnTo>
                    <a:pt x="105786" y="39781"/>
                  </a:lnTo>
                  <a:lnTo>
                    <a:pt x="106601" y="40802"/>
                  </a:lnTo>
                  <a:lnTo>
                    <a:pt x="106601" y="42919"/>
                  </a:lnTo>
                  <a:lnTo>
                    <a:pt x="108407" y="40802"/>
                  </a:lnTo>
                  <a:lnTo>
                    <a:pt x="107766" y="38759"/>
                  </a:lnTo>
                  <a:lnTo>
                    <a:pt x="106077" y="35693"/>
                  </a:lnTo>
                  <a:lnTo>
                    <a:pt x="106601" y="34525"/>
                  </a:lnTo>
                  <a:lnTo>
                    <a:pt x="106252" y="32700"/>
                  </a:lnTo>
                  <a:lnTo>
                    <a:pt x="107417" y="31167"/>
                  </a:lnTo>
                  <a:lnTo>
                    <a:pt x="108815" y="30364"/>
                  </a:lnTo>
                  <a:lnTo>
                    <a:pt x="108757" y="26788"/>
                  </a:lnTo>
                  <a:lnTo>
                    <a:pt x="108640" y="24306"/>
                  </a:lnTo>
                  <a:lnTo>
                    <a:pt x="108233" y="22043"/>
                  </a:lnTo>
                  <a:lnTo>
                    <a:pt x="106601" y="18102"/>
                  </a:lnTo>
                  <a:lnTo>
                    <a:pt x="106310" y="20072"/>
                  </a:lnTo>
                  <a:lnTo>
                    <a:pt x="105262" y="18832"/>
                  </a:lnTo>
                  <a:lnTo>
                    <a:pt x="104271" y="19416"/>
                  </a:lnTo>
                  <a:lnTo>
                    <a:pt x="105145" y="16496"/>
                  </a:lnTo>
                  <a:lnTo>
                    <a:pt x="106077" y="14014"/>
                  </a:lnTo>
                  <a:lnTo>
                    <a:pt x="107766" y="12846"/>
                  </a:lnTo>
                  <a:lnTo>
                    <a:pt x="107941" y="11751"/>
                  </a:lnTo>
                  <a:lnTo>
                    <a:pt x="109106" y="11313"/>
                  </a:lnTo>
                  <a:lnTo>
                    <a:pt x="109106" y="12408"/>
                  </a:lnTo>
                  <a:lnTo>
                    <a:pt x="110446" y="10583"/>
                  </a:lnTo>
                  <a:lnTo>
                    <a:pt x="109631" y="10145"/>
                  </a:lnTo>
                  <a:lnTo>
                    <a:pt x="109631" y="8759"/>
                  </a:lnTo>
                  <a:lnTo>
                    <a:pt x="110621" y="7883"/>
                  </a:lnTo>
                  <a:lnTo>
                    <a:pt x="111029" y="8905"/>
                  </a:lnTo>
                  <a:lnTo>
                    <a:pt x="112368" y="7299"/>
                  </a:lnTo>
                  <a:lnTo>
                    <a:pt x="112194" y="8759"/>
                  </a:lnTo>
                  <a:lnTo>
                    <a:pt x="112252" y="9927"/>
                  </a:lnTo>
                  <a:lnTo>
                    <a:pt x="112194" y="11532"/>
                  </a:lnTo>
                  <a:lnTo>
                    <a:pt x="111728" y="12773"/>
                  </a:lnTo>
                  <a:lnTo>
                    <a:pt x="112543" y="14379"/>
                  </a:lnTo>
                  <a:lnTo>
                    <a:pt x="112893" y="15474"/>
                  </a:lnTo>
                  <a:lnTo>
                    <a:pt x="113417" y="15255"/>
                  </a:lnTo>
                  <a:lnTo>
                    <a:pt x="116038" y="18686"/>
                  </a:lnTo>
                  <a:lnTo>
                    <a:pt x="116621" y="17007"/>
                  </a:lnTo>
                  <a:lnTo>
                    <a:pt x="117320" y="15766"/>
                  </a:lnTo>
                  <a:lnTo>
                    <a:pt x="116155" y="14963"/>
                  </a:lnTo>
                  <a:lnTo>
                    <a:pt x="116446" y="13430"/>
                  </a:lnTo>
                  <a:lnTo>
                    <a:pt x="116446" y="12554"/>
                  </a:lnTo>
                  <a:lnTo>
                    <a:pt x="115223" y="10948"/>
                  </a:lnTo>
                  <a:lnTo>
                    <a:pt x="114174" y="10729"/>
                  </a:lnTo>
                  <a:lnTo>
                    <a:pt x="113184" y="8978"/>
                  </a:lnTo>
                  <a:lnTo>
                    <a:pt x="114524" y="8686"/>
                  </a:lnTo>
                  <a:lnTo>
                    <a:pt x="115165" y="7299"/>
                  </a:lnTo>
                  <a:lnTo>
                    <a:pt x="115980" y="7737"/>
                  </a:lnTo>
                  <a:lnTo>
                    <a:pt x="116796" y="7153"/>
                  </a:lnTo>
                  <a:lnTo>
                    <a:pt x="115922" y="5839"/>
                  </a:lnTo>
                  <a:lnTo>
                    <a:pt x="116621" y="5036"/>
                  </a:lnTo>
                  <a:lnTo>
                    <a:pt x="117728" y="4963"/>
                  </a:lnTo>
                  <a:lnTo>
                    <a:pt x="116504" y="3868"/>
                  </a:lnTo>
                  <a:lnTo>
                    <a:pt x="115048" y="3722"/>
                  </a:lnTo>
                  <a:lnTo>
                    <a:pt x="115922" y="2335"/>
                  </a:lnTo>
                  <a:lnTo>
                    <a:pt x="115864" y="802"/>
                  </a:lnTo>
                  <a:lnTo>
                    <a:pt x="116796" y="1970"/>
                  </a:lnTo>
                  <a:lnTo>
                    <a:pt x="117378" y="1313"/>
                  </a:lnTo>
                  <a:lnTo>
                    <a:pt x="117902" y="1532"/>
                  </a:lnTo>
                  <a:lnTo>
                    <a:pt x="118718" y="2627"/>
                  </a:lnTo>
                  <a:lnTo>
                    <a:pt x="120000" y="2408"/>
                  </a:lnTo>
                  <a:lnTo>
                    <a:pt x="118951" y="1094"/>
                  </a:lnTo>
                  <a:lnTo>
                    <a:pt x="118718" y="0"/>
                  </a:lnTo>
                  <a:lnTo>
                    <a:pt x="116854" y="364"/>
                  </a:lnTo>
                  <a:lnTo>
                    <a:pt x="116155" y="0"/>
                  </a:lnTo>
                  <a:lnTo>
                    <a:pt x="113883" y="802"/>
                  </a:lnTo>
                  <a:lnTo>
                    <a:pt x="111436" y="1313"/>
                  </a:lnTo>
                  <a:lnTo>
                    <a:pt x="109864" y="2189"/>
                  </a:lnTo>
                  <a:lnTo>
                    <a:pt x="109805" y="3430"/>
                  </a:lnTo>
                  <a:lnTo>
                    <a:pt x="108582" y="3649"/>
                  </a:lnTo>
                  <a:cubicBezTo>
                    <a:pt x="108233" y="4014"/>
                    <a:pt x="108000" y="5474"/>
                    <a:pt x="107592" y="5620"/>
                  </a:cubicBezTo>
                  <a:cubicBezTo>
                    <a:pt x="107126" y="5985"/>
                    <a:pt x="106601" y="4744"/>
                    <a:pt x="106019" y="4598"/>
                  </a:cubicBezTo>
                  <a:lnTo>
                    <a:pt x="104038" y="4817"/>
                  </a:lnTo>
                  <a:lnTo>
                    <a:pt x="100893" y="4087"/>
                  </a:lnTo>
                  <a:lnTo>
                    <a:pt x="99553" y="4525"/>
                  </a:lnTo>
                  <a:lnTo>
                    <a:pt x="97747" y="4087"/>
                  </a:lnTo>
                  <a:lnTo>
                    <a:pt x="97048" y="3430"/>
                  </a:lnTo>
                  <a:lnTo>
                    <a:pt x="95708" y="3649"/>
                  </a:lnTo>
                  <a:cubicBezTo>
                    <a:pt x="95242" y="3795"/>
                    <a:pt x="94718" y="4160"/>
                    <a:pt x="94252" y="4379"/>
                  </a:cubicBezTo>
                  <a:cubicBezTo>
                    <a:pt x="93786" y="4598"/>
                    <a:pt x="93378" y="4890"/>
                    <a:pt x="93029" y="5182"/>
                  </a:cubicBezTo>
                  <a:cubicBezTo>
                    <a:pt x="92679" y="5474"/>
                    <a:pt x="92446" y="6131"/>
                    <a:pt x="92213" y="6058"/>
                  </a:cubicBezTo>
                  <a:cubicBezTo>
                    <a:pt x="91514" y="6569"/>
                    <a:pt x="91805" y="4890"/>
                    <a:pt x="91514" y="4744"/>
                  </a:cubicBezTo>
                  <a:lnTo>
                    <a:pt x="90466" y="5036"/>
                  </a:lnTo>
                  <a:cubicBezTo>
                    <a:pt x="89941" y="4817"/>
                    <a:pt x="89184" y="3649"/>
                    <a:pt x="88368" y="3430"/>
                  </a:cubicBezTo>
                  <a:cubicBezTo>
                    <a:pt x="87553" y="3357"/>
                    <a:pt x="86155" y="3284"/>
                    <a:pt x="85514" y="3503"/>
                  </a:cubicBezTo>
                  <a:cubicBezTo>
                    <a:pt x="84873" y="3722"/>
                    <a:pt x="85106" y="4598"/>
                    <a:pt x="84524" y="4598"/>
                  </a:cubicBezTo>
                  <a:cubicBezTo>
                    <a:pt x="83825" y="4817"/>
                    <a:pt x="82660" y="3503"/>
                    <a:pt x="82019" y="3430"/>
                  </a:cubicBezTo>
                  <a:cubicBezTo>
                    <a:pt x="81378" y="3357"/>
                    <a:pt x="80970" y="4306"/>
                    <a:pt x="80504" y="4306"/>
                  </a:cubicBezTo>
                  <a:cubicBezTo>
                    <a:pt x="80038" y="4306"/>
                    <a:pt x="79339" y="3795"/>
                    <a:pt x="79048" y="3430"/>
                  </a:cubicBezTo>
                  <a:cubicBezTo>
                    <a:pt x="78757" y="3065"/>
                    <a:pt x="78990" y="2627"/>
                    <a:pt x="78582" y="2189"/>
                  </a:cubicBezTo>
                  <a:cubicBezTo>
                    <a:pt x="77650" y="1897"/>
                    <a:pt x="77475" y="948"/>
                    <a:pt x="76776" y="802"/>
                  </a:cubicBezTo>
                  <a:cubicBezTo>
                    <a:pt x="76077" y="656"/>
                    <a:pt x="74970" y="1459"/>
                    <a:pt x="74388" y="1459"/>
                  </a:cubicBezTo>
                  <a:cubicBezTo>
                    <a:pt x="73805" y="1459"/>
                    <a:pt x="73864" y="729"/>
                    <a:pt x="73339" y="656"/>
                  </a:cubicBezTo>
                  <a:lnTo>
                    <a:pt x="71184" y="1021"/>
                  </a:lnTo>
                  <a:lnTo>
                    <a:pt x="70485" y="2335"/>
                  </a:lnTo>
                  <a:cubicBezTo>
                    <a:pt x="70077" y="2554"/>
                    <a:pt x="69145" y="2043"/>
                    <a:pt x="68621" y="2116"/>
                  </a:cubicBezTo>
                  <a:cubicBezTo>
                    <a:pt x="68097" y="2189"/>
                    <a:pt x="67805" y="2627"/>
                    <a:pt x="67223" y="2846"/>
                  </a:cubicBezTo>
                  <a:cubicBezTo>
                    <a:pt x="66640" y="3065"/>
                    <a:pt x="65475" y="3211"/>
                    <a:pt x="65242" y="3503"/>
                  </a:cubicBezTo>
                  <a:cubicBezTo>
                    <a:pt x="64601" y="4160"/>
                    <a:pt x="65941" y="4452"/>
                    <a:pt x="65941" y="4744"/>
                  </a:cubicBezTo>
                  <a:cubicBezTo>
                    <a:pt x="65941" y="5036"/>
                    <a:pt x="65592" y="5109"/>
                    <a:pt x="65126" y="5255"/>
                  </a:cubicBezTo>
                  <a:cubicBezTo>
                    <a:pt x="64660" y="5401"/>
                    <a:pt x="63145" y="5255"/>
                    <a:pt x="63203" y="5620"/>
                  </a:cubicBezTo>
                  <a:cubicBezTo>
                    <a:pt x="63203" y="6277"/>
                    <a:pt x="65592" y="7518"/>
                    <a:pt x="65650" y="7664"/>
                  </a:cubicBezTo>
                  <a:lnTo>
                    <a:pt x="63495" y="6569"/>
                  </a:lnTo>
                  <a:lnTo>
                    <a:pt x="62446" y="6934"/>
                  </a:lnTo>
                  <a:cubicBezTo>
                    <a:pt x="61922" y="6788"/>
                    <a:pt x="60524" y="4744"/>
                    <a:pt x="60174" y="5839"/>
                  </a:cubicBezTo>
                  <a:cubicBezTo>
                    <a:pt x="59825" y="6934"/>
                    <a:pt x="62737" y="9635"/>
                    <a:pt x="63145" y="10729"/>
                  </a:cubicBezTo>
                  <a:lnTo>
                    <a:pt x="62621" y="12481"/>
                  </a:lnTo>
                  <a:lnTo>
                    <a:pt x="60582" y="12408"/>
                  </a:lnTo>
                  <a:cubicBezTo>
                    <a:pt x="60582" y="12408"/>
                    <a:pt x="61805" y="11970"/>
                    <a:pt x="61747" y="11313"/>
                  </a:cubicBezTo>
                  <a:cubicBezTo>
                    <a:pt x="61689" y="10656"/>
                    <a:pt x="60757" y="9270"/>
                    <a:pt x="60058" y="8248"/>
                  </a:cubicBezTo>
                  <a:cubicBezTo>
                    <a:pt x="59708" y="7372"/>
                    <a:pt x="60000" y="6131"/>
                    <a:pt x="59650" y="5912"/>
                  </a:cubicBezTo>
                  <a:cubicBezTo>
                    <a:pt x="59300" y="5693"/>
                    <a:pt x="58077" y="4744"/>
                    <a:pt x="57611" y="5182"/>
                  </a:cubicBezTo>
                  <a:cubicBezTo>
                    <a:pt x="56388" y="5401"/>
                    <a:pt x="56504" y="7810"/>
                    <a:pt x="56737" y="8467"/>
                  </a:cubicBezTo>
                  <a:cubicBezTo>
                    <a:pt x="56970" y="9124"/>
                    <a:pt x="58776" y="8905"/>
                    <a:pt x="58951" y="9124"/>
                  </a:cubicBezTo>
                  <a:cubicBezTo>
                    <a:pt x="59883" y="11167"/>
                    <a:pt x="58543" y="10437"/>
                    <a:pt x="57611" y="9781"/>
                  </a:cubicBezTo>
                  <a:cubicBezTo>
                    <a:pt x="56679" y="9124"/>
                    <a:pt x="56388" y="9343"/>
                    <a:pt x="55805" y="9343"/>
                  </a:cubicBezTo>
                  <a:cubicBezTo>
                    <a:pt x="55223" y="9343"/>
                    <a:pt x="54233" y="9708"/>
                    <a:pt x="53941" y="10000"/>
                  </a:cubicBezTo>
                  <a:cubicBezTo>
                    <a:pt x="53650" y="10291"/>
                    <a:pt x="54699" y="11459"/>
                    <a:pt x="53941" y="11094"/>
                  </a:cubicBezTo>
                  <a:cubicBezTo>
                    <a:pt x="53184" y="10729"/>
                    <a:pt x="52368" y="10875"/>
                    <a:pt x="51611" y="10729"/>
                  </a:cubicBezTo>
                  <a:cubicBezTo>
                    <a:pt x="50854" y="10583"/>
                    <a:pt x="50271" y="9927"/>
                    <a:pt x="49339" y="10218"/>
                  </a:cubicBezTo>
                  <a:cubicBezTo>
                    <a:pt x="48058" y="10729"/>
                    <a:pt x="46252" y="13503"/>
                    <a:pt x="45844" y="12481"/>
                  </a:cubicBezTo>
                  <a:cubicBezTo>
                    <a:pt x="45436" y="11459"/>
                    <a:pt x="46601" y="11313"/>
                    <a:pt x="46601" y="10948"/>
                  </a:cubicBezTo>
                  <a:cubicBezTo>
                    <a:pt x="46601" y="10583"/>
                    <a:pt x="46368" y="10072"/>
                    <a:pt x="46019" y="10072"/>
                  </a:cubicBezTo>
                  <a:cubicBezTo>
                    <a:pt x="45669" y="10072"/>
                    <a:pt x="44504" y="10510"/>
                    <a:pt x="44446" y="11094"/>
                  </a:cubicBezTo>
                  <a:cubicBezTo>
                    <a:pt x="44330" y="11897"/>
                    <a:pt x="45611" y="13211"/>
                    <a:pt x="45553" y="13576"/>
                  </a:cubicBezTo>
                  <a:cubicBezTo>
                    <a:pt x="45495" y="13941"/>
                    <a:pt x="44563" y="13138"/>
                    <a:pt x="44155" y="13357"/>
                  </a:cubicBezTo>
                  <a:cubicBezTo>
                    <a:pt x="43747" y="13576"/>
                    <a:pt x="43456" y="15109"/>
                    <a:pt x="43223" y="14817"/>
                  </a:cubicBezTo>
                  <a:lnTo>
                    <a:pt x="42407" y="13795"/>
                  </a:lnTo>
                  <a:lnTo>
                    <a:pt x="43456" y="12408"/>
                  </a:lnTo>
                  <a:lnTo>
                    <a:pt x="42699" y="11532"/>
                  </a:lnTo>
                  <a:cubicBezTo>
                    <a:pt x="42349" y="11313"/>
                    <a:pt x="41825" y="10948"/>
                    <a:pt x="41475" y="10875"/>
                  </a:cubicBezTo>
                  <a:cubicBezTo>
                    <a:pt x="41126" y="10802"/>
                    <a:pt x="40834" y="11240"/>
                    <a:pt x="40660" y="11094"/>
                  </a:cubicBezTo>
                  <a:cubicBezTo>
                    <a:pt x="40485" y="10948"/>
                    <a:pt x="40660" y="10145"/>
                    <a:pt x="40485" y="10072"/>
                  </a:cubicBezTo>
                  <a:cubicBezTo>
                    <a:pt x="40310" y="10000"/>
                    <a:pt x="39902" y="10656"/>
                    <a:pt x="39611" y="10656"/>
                  </a:cubicBezTo>
                  <a:cubicBezTo>
                    <a:pt x="39320" y="10656"/>
                    <a:pt x="39436" y="10364"/>
                    <a:pt x="38854" y="10218"/>
                  </a:cubicBezTo>
                  <a:cubicBezTo>
                    <a:pt x="38271" y="10072"/>
                    <a:pt x="36815" y="10145"/>
                    <a:pt x="36233" y="9854"/>
                  </a:cubicBezTo>
                  <a:cubicBezTo>
                    <a:pt x="35650" y="9562"/>
                    <a:pt x="36815" y="8540"/>
                    <a:pt x="35417" y="8248"/>
                  </a:cubicBezTo>
                  <a:cubicBezTo>
                    <a:pt x="34019" y="7956"/>
                    <a:pt x="34368" y="8686"/>
                    <a:pt x="33961" y="8686"/>
                  </a:cubicBezTo>
                  <a:lnTo>
                    <a:pt x="33087" y="8321"/>
                  </a:lnTo>
                  <a:cubicBezTo>
                    <a:pt x="32330" y="8467"/>
                    <a:pt x="30349" y="9124"/>
                    <a:pt x="29417" y="9562"/>
                  </a:cubicBezTo>
                  <a:cubicBezTo>
                    <a:pt x="28077" y="10218"/>
                    <a:pt x="28252" y="10218"/>
                    <a:pt x="27495" y="11094"/>
                  </a:cubicBezTo>
                  <a:cubicBezTo>
                    <a:pt x="26737" y="11970"/>
                    <a:pt x="25805" y="14014"/>
                    <a:pt x="24932" y="14890"/>
                  </a:cubicBezTo>
                  <a:cubicBezTo>
                    <a:pt x="23883" y="16277"/>
                    <a:pt x="22893" y="15839"/>
                    <a:pt x="22252" y="16350"/>
                  </a:cubicBezTo>
                  <a:lnTo>
                    <a:pt x="21203" y="18102"/>
                  </a:lnTo>
                  <a:lnTo>
                    <a:pt x="21436" y="21167"/>
                  </a:lnTo>
                  <a:lnTo>
                    <a:pt x="22660" y="22335"/>
                  </a:lnTo>
                  <a:lnTo>
                    <a:pt x="25398" y="21167"/>
                  </a:lnTo>
                  <a:cubicBezTo>
                    <a:pt x="26038" y="21605"/>
                    <a:pt x="26097" y="24452"/>
                    <a:pt x="26621" y="24890"/>
                  </a:cubicBezTo>
                  <a:cubicBezTo>
                    <a:pt x="27262" y="25401"/>
                    <a:pt x="28310" y="24087"/>
                    <a:pt x="28601" y="23649"/>
                  </a:cubicBezTo>
                  <a:lnTo>
                    <a:pt x="28893" y="21897"/>
                  </a:lnTo>
                  <a:lnTo>
                    <a:pt x="29941" y="20510"/>
                  </a:lnTo>
                  <a:cubicBezTo>
                    <a:pt x="30000" y="19708"/>
                    <a:pt x="29067" y="17883"/>
                    <a:pt x="29242" y="17080"/>
                  </a:cubicBezTo>
                  <a:cubicBezTo>
                    <a:pt x="29417" y="16423"/>
                    <a:pt x="30640" y="16058"/>
                    <a:pt x="31165" y="15547"/>
                  </a:cubicBezTo>
                  <a:cubicBezTo>
                    <a:pt x="31689" y="15036"/>
                    <a:pt x="31805" y="14014"/>
                    <a:pt x="32271" y="13941"/>
                  </a:cubicBezTo>
                  <a:cubicBezTo>
                    <a:pt x="33029" y="13868"/>
                    <a:pt x="33786" y="14598"/>
                    <a:pt x="33844" y="14890"/>
                  </a:cubicBezTo>
                  <a:cubicBezTo>
                    <a:pt x="33844" y="15182"/>
                    <a:pt x="32621" y="14598"/>
                    <a:pt x="32446" y="15693"/>
                  </a:cubicBezTo>
                  <a:cubicBezTo>
                    <a:pt x="32271" y="16788"/>
                    <a:pt x="31165" y="17007"/>
                    <a:pt x="31048" y="17664"/>
                  </a:cubicBezTo>
                  <a:lnTo>
                    <a:pt x="31922" y="19489"/>
                  </a:lnTo>
                  <a:lnTo>
                    <a:pt x="33262" y="20145"/>
                  </a:lnTo>
                  <a:lnTo>
                    <a:pt x="34834" y="19270"/>
                  </a:lnTo>
                  <a:lnTo>
                    <a:pt x="36407" y="19051"/>
                  </a:lnTo>
                  <a:cubicBezTo>
                    <a:pt x="36815" y="19197"/>
                    <a:pt x="37572" y="19781"/>
                    <a:pt x="37165" y="20145"/>
                  </a:cubicBezTo>
                  <a:cubicBezTo>
                    <a:pt x="36757" y="20510"/>
                    <a:pt x="34543" y="20948"/>
                    <a:pt x="34019" y="21386"/>
                  </a:cubicBezTo>
                  <a:cubicBezTo>
                    <a:pt x="33495" y="21824"/>
                    <a:pt x="34194" y="22554"/>
                    <a:pt x="33844" y="22700"/>
                  </a:cubicBezTo>
                  <a:cubicBezTo>
                    <a:pt x="33029" y="23284"/>
                    <a:pt x="32388" y="21970"/>
                    <a:pt x="32038" y="22116"/>
                  </a:cubicBezTo>
                  <a:lnTo>
                    <a:pt x="31864" y="23576"/>
                  </a:lnTo>
                  <a:lnTo>
                    <a:pt x="31223" y="25547"/>
                  </a:lnTo>
                  <a:lnTo>
                    <a:pt x="29825" y="25620"/>
                  </a:lnTo>
                  <a:lnTo>
                    <a:pt x="27728" y="26277"/>
                  </a:lnTo>
                  <a:lnTo>
                    <a:pt x="26621" y="25620"/>
                  </a:lnTo>
                  <a:lnTo>
                    <a:pt x="25805" y="26058"/>
                  </a:lnTo>
                  <a:lnTo>
                    <a:pt x="24407" y="24963"/>
                  </a:lnTo>
                  <a:cubicBezTo>
                    <a:pt x="24291" y="24452"/>
                    <a:pt x="25223" y="24014"/>
                    <a:pt x="24932" y="23138"/>
                  </a:cubicBezTo>
                  <a:cubicBezTo>
                    <a:pt x="24640" y="22262"/>
                    <a:pt x="23067" y="22846"/>
                    <a:pt x="22834" y="23430"/>
                  </a:cubicBezTo>
                  <a:lnTo>
                    <a:pt x="23126" y="26423"/>
                  </a:lnTo>
                  <a:lnTo>
                    <a:pt x="21728" y="26423"/>
                  </a:lnTo>
                  <a:cubicBezTo>
                    <a:pt x="21262" y="26715"/>
                    <a:pt x="20679" y="27737"/>
                    <a:pt x="20213" y="28175"/>
                  </a:cubicBezTo>
                  <a:cubicBezTo>
                    <a:pt x="19747" y="28613"/>
                    <a:pt x="19339" y="27664"/>
                    <a:pt x="18757" y="29124"/>
                  </a:cubicBezTo>
                  <a:cubicBezTo>
                    <a:pt x="18174" y="30583"/>
                    <a:pt x="17533" y="30000"/>
                    <a:pt x="17067" y="30218"/>
                  </a:cubicBezTo>
                  <a:cubicBezTo>
                    <a:pt x="16601" y="30437"/>
                    <a:pt x="16310" y="30218"/>
                    <a:pt x="16019" y="30364"/>
                  </a:cubicBezTo>
                  <a:cubicBezTo>
                    <a:pt x="15728" y="30510"/>
                    <a:pt x="15553" y="31094"/>
                    <a:pt x="15145" y="31094"/>
                  </a:cubicBezTo>
                  <a:cubicBezTo>
                    <a:pt x="14737" y="31094"/>
                    <a:pt x="13864" y="30437"/>
                    <a:pt x="13514" y="30583"/>
                  </a:cubicBezTo>
                  <a:cubicBezTo>
                    <a:pt x="13165" y="30729"/>
                    <a:pt x="12873" y="31532"/>
                    <a:pt x="13165" y="31897"/>
                  </a:cubicBezTo>
                  <a:lnTo>
                    <a:pt x="15320" y="32773"/>
                  </a:lnTo>
                  <a:lnTo>
                    <a:pt x="15844" y="34598"/>
                  </a:lnTo>
                  <a:lnTo>
                    <a:pt x="15262" y="36715"/>
                  </a:lnTo>
                  <a:cubicBezTo>
                    <a:pt x="14621" y="37007"/>
                    <a:pt x="12990" y="36423"/>
                    <a:pt x="12000" y="36350"/>
                  </a:cubicBezTo>
                  <a:cubicBezTo>
                    <a:pt x="11009" y="36277"/>
                    <a:pt x="9553" y="35912"/>
                    <a:pt x="9203" y="36350"/>
                  </a:cubicBezTo>
                  <a:cubicBezTo>
                    <a:pt x="8854" y="36788"/>
                    <a:pt x="9728" y="38467"/>
                    <a:pt x="9728" y="39197"/>
                  </a:cubicBezTo>
                  <a:cubicBezTo>
                    <a:pt x="9728" y="39927"/>
                    <a:pt x="9262" y="40218"/>
                    <a:pt x="9145" y="40656"/>
                  </a:cubicBezTo>
                  <a:cubicBezTo>
                    <a:pt x="9029" y="41094"/>
                    <a:pt x="9378" y="41532"/>
                    <a:pt x="9145" y="42043"/>
                  </a:cubicBezTo>
                  <a:cubicBezTo>
                    <a:pt x="8912" y="42554"/>
                    <a:pt x="7398" y="43357"/>
                    <a:pt x="7572" y="43576"/>
                  </a:cubicBezTo>
                  <a:cubicBezTo>
                    <a:pt x="8097" y="44233"/>
                    <a:pt x="9320" y="43211"/>
                    <a:pt x="10252" y="43211"/>
                  </a:cubicBezTo>
                  <a:lnTo>
                    <a:pt x="13165" y="43649"/>
                  </a:lnTo>
                  <a:lnTo>
                    <a:pt x="15145" y="42919"/>
                  </a:lnTo>
                  <a:lnTo>
                    <a:pt x="15961" y="42043"/>
                  </a:lnTo>
                  <a:cubicBezTo>
                    <a:pt x="16427" y="41824"/>
                    <a:pt x="17825" y="41824"/>
                    <a:pt x="17883" y="41532"/>
                  </a:cubicBezTo>
                  <a:cubicBezTo>
                    <a:pt x="18699" y="40656"/>
                    <a:pt x="16485" y="40802"/>
                    <a:pt x="16485" y="40291"/>
                  </a:cubicBezTo>
                  <a:cubicBezTo>
                    <a:pt x="16485" y="39781"/>
                    <a:pt x="17475" y="38905"/>
                    <a:pt x="17883" y="38540"/>
                  </a:cubicBezTo>
                  <a:lnTo>
                    <a:pt x="18932" y="38102"/>
                  </a:lnTo>
                  <a:lnTo>
                    <a:pt x="18640" y="36715"/>
                  </a:lnTo>
                  <a:cubicBezTo>
                    <a:pt x="18815" y="36423"/>
                    <a:pt x="19572" y="36131"/>
                    <a:pt x="19922" y="36131"/>
                  </a:cubicBezTo>
                  <a:cubicBezTo>
                    <a:pt x="20271" y="36131"/>
                    <a:pt x="20388" y="36934"/>
                    <a:pt x="20854" y="36861"/>
                  </a:cubicBezTo>
                  <a:cubicBezTo>
                    <a:pt x="21320" y="36788"/>
                    <a:pt x="22368" y="35766"/>
                    <a:pt x="22893" y="35839"/>
                  </a:cubicBezTo>
                  <a:lnTo>
                    <a:pt x="24174" y="37226"/>
                  </a:lnTo>
                  <a:cubicBezTo>
                    <a:pt x="24233" y="37737"/>
                    <a:pt x="23708" y="37956"/>
                    <a:pt x="23359" y="38686"/>
                  </a:cubicBezTo>
                  <a:lnTo>
                    <a:pt x="22194" y="41824"/>
                  </a:lnTo>
                  <a:lnTo>
                    <a:pt x="23650" y="42043"/>
                  </a:lnTo>
                  <a:lnTo>
                    <a:pt x="24000" y="40948"/>
                  </a:lnTo>
                  <a:lnTo>
                    <a:pt x="23533" y="39635"/>
                  </a:lnTo>
                  <a:cubicBezTo>
                    <a:pt x="23650" y="39343"/>
                    <a:pt x="24291" y="39489"/>
                    <a:pt x="24640" y="39270"/>
                  </a:cubicBezTo>
                  <a:cubicBezTo>
                    <a:pt x="25048" y="39197"/>
                    <a:pt x="25339" y="38394"/>
                    <a:pt x="25689" y="38467"/>
                  </a:cubicBezTo>
                  <a:cubicBezTo>
                    <a:pt x="26038" y="38540"/>
                    <a:pt x="26388" y="39562"/>
                    <a:pt x="26796" y="39927"/>
                  </a:cubicBezTo>
                  <a:lnTo>
                    <a:pt x="28135" y="40802"/>
                  </a:lnTo>
                  <a:lnTo>
                    <a:pt x="28543" y="41824"/>
                  </a:lnTo>
                  <a:lnTo>
                    <a:pt x="28718" y="43065"/>
                  </a:lnTo>
                  <a:lnTo>
                    <a:pt x="29592" y="42262"/>
                  </a:lnTo>
                  <a:cubicBezTo>
                    <a:pt x="29592" y="42262"/>
                    <a:pt x="29533" y="41313"/>
                    <a:pt x="29650" y="41167"/>
                  </a:cubicBezTo>
                  <a:cubicBezTo>
                    <a:pt x="29883" y="40948"/>
                    <a:pt x="29825" y="42408"/>
                    <a:pt x="30349" y="41532"/>
                  </a:cubicBezTo>
                  <a:cubicBezTo>
                    <a:pt x="30873" y="40656"/>
                    <a:pt x="30582" y="40583"/>
                    <a:pt x="30000" y="40072"/>
                  </a:cubicBezTo>
                  <a:lnTo>
                    <a:pt x="27262" y="38175"/>
                  </a:lnTo>
                  <a:lnTo>
                    <a:pt x="25689" y="37080"/>
                  </a:lnTo>
                  <a:lnTo>
                    <a:pt x="26504" y="35036"/>
                  </a:lnTo>
                  <a:lnTo>
                    <a:pt x="27029" y="36350"/>
                  </a:lnTo>
                  <a:lnTo>
                    <a:pt x="28368" y="37372"/>
                  </a:lnTo>
                  <a:lnTo>
                    <a:pt x="30116" y="38467"/>
                  </a:lnTo>
                  <a:cubicBezTo>
                    <a:pt x="30640" y="39051"/>
                    <a:pt x="30815" y="39854"/>
                    <a:pt x="31398" y="40802"/>
                  </a:cubicBezTo>
                  <a:cubicBezTo>
                    <a:pt x="31980" y="41751"/>
                    <a:pt x="33203" y="43941"/>
                    <a:pt x="33728" y="44379"/>
                  </a:cubicBezTo>
                  <a:cubicBezTo>
                    <a:pt x="34252" y="44817"/>
                    <a:pt x="34252" y="43649"/>
                    <a:pt x="34485" y="43576"/>
                  </a:cubicBezTo>
                  <a:cubicBezTo>
                    <a:pt x="34718" y="43357"/>
                    <a:pt x="35184" y="43941"/>
                    <a:pt x="35184" y="43722"/>
                  </a:cubicBezTo>
                  <a:cubicBezTo>
                    <a:pt x="35184" y="43503"/>
                    <a:pt x="34718" y="42554"/>
                    <a:pt x="34543" y="42189"/>
                  </a:cubicBezTo>
                  <a:cubicBezTo>
                    <a:pt x="34310" y="41897"/>
                    <a:pt x="34368" y="41459"/>
                    <a:pt x="34194" y="41386"/>
                  </a:cubicBezTo>
                  <a:cubicBezTo>
                    <a:pt x="34077" y="41094"/>
                    <a:pt x="33961" y="40729"/>
                    <a:pt x="34019" y="40510"/>
                  </a:cubicBezTo>
                  <a:cubicBezTo>
                    <a:pt x="34077" y="40291"/>
                    <a:pt x="34310" y="40145"/>
                    <a:pt x="34485" y="40000"/>
                  </a:cubicBezTo>
                  <a:lnTo>
                    <a:pt x="35009" y="39562"/>
                  </a:lnTo>
                  <a:cubicBezTo>
                    <a:pt x="35359" y="39489"/>
                    <a:pt x="36174" y="39489"/>
                    <a:pt x="36524" y="39489"/>
                  </a:cubicBezTo>
                  <a:cubicBezTo>
                    <a:pt x="36873" y="39489"/>
                    <a:pt x="37048" y="39489"/>
                    <a:pt x="37281" y="39343"/>
                  </a:cubicBezTo>
                  <a:cubicBezTo>
                    <a:pt x="37514" y="39197"/>
                    <a:pt x="37747" y="38832"/>
                    <a:pt x="37864" y="38540"/>
                  </a:cubicBezTo>
                  <a:lnTo>
                    <a:pt x="38038" y="37445"/>
                  </a:lnTo>
                  <a:lnTo>
                    <a:pt x="37223" y="36861"/>
                  </a:lnTo>
                  <a:cubicBezTo>
                    <a:pt x="37223" y="36715"/>
                    <a:pt x="37864" y="36861"/>
                    <a:pt x="38155" y="36569"/>
                  </a:cubicBezTo>
                  <a:cubicBezTo>
                    <a:pt x="38446" y="36277"/>
                    <a:pt x="38737" y="35620"/>
                    <a:pt x="39029" y="35255"/>
                  </a:cubicBezTo>
                  <a:cubicBezTo>
                    <a:pt x="39320" y="34890"/>
                    <a:pt x="39669" y="34379"/>
                    <a:pt x="39961" y="34306"/>
                  </a:cubicBezTo>
                  <a:lnTo>
                    <a:pt x="40951" y="34744"/>
                  </a:lnTo>
                  <a:lnTo>
                    <a:pt x="41825" y="36058"/>
                  </a:lnTo>
                  <a:cubicBezTo>
                    <a:pt x="42116" y="36350"/>
                    <a:pt x="42349" y="36715"/>
                    <a:pt x="42582" y="36569"/>
                  </a:cubicBezTo>
                  <a:cubicBezTo>
                    <a:pt x="42815" y="36423"/>
                    <a:pt x="43223" y="35620"/>
                    <a:pt x="43223" y="35182"/>
                  </a:cubicBezTo>
                  <a:lnTo>
                    <a:pt x="42407" y="34014"/>
                  </a:lnTo>
                  <a:cubicBezTo>
                    <a:pt x="42524" y="33722"/>
                    <a:pt x="43456" y="33795"/>
                    <a:pt x="43980" y="33503"/>
                  </a:cubicBezTo>
                  <a:cubicBezTo>
                    <a:pt x="44504" y="33211"/>
                    <a:pt x="45262" y="32408"/>
                    <a:pt x="45553" y="32408"/>
                  </a:cubicBezTo>
                  <a:cubicBezTo>
                    <a:pt x="45844" y="32408"/>
                    <a:pt x="45786" y="32992"/>
                    <a:pt x="45669" y="33430"/>
                  </a:cubicBezTo>
                  <a:cubicBezTo>
                    <a:pt x="45553" y="33868"/>
                    <a:pt x="44563" y="34233"/>
                    <a:pt x="44970" y="35036"/>
                  </a:cubicBezTo>
                  <a:cubicBezTo>
                    <a:pt x="45378" y="35839"/>
                    <a:pt x="47766" y="37664"/>
                    <a:pt x="48000" y="38321"/>
                  </a:cubicBezTo>
                  <a:cubicBezTo>
                    <a:pt x="48233" y="38978"/>
                    <a:pt x="47067" y="39051"/>
                    <a:pt x="46368" y="39197"/>
                  </a:cubicBezTo>
                  <a:cubicBezTo>
                    <a:pt x="45669" y="39343"/>
                    <a:pt x="44446" y="39489"/>
                    <a:pt x="43747" y="39343"/>
                  </a:cubicBezTo>
                  <a:cubicBezTo>
                    <a:pt x="43048" y="39197"/>
                    <a:pt x="43048" y="38248"/>
                    <a:pt x="42058" y="38248"/>
                  </a:cubicBezTo>
                  <a:cubicBezTo>
                    <a:pt x="41067" y="38248"/>
                    <a:pt x="41184" y="38905"/>
                    <a:pt x="40601" y="39197"/>
                  </a:cubicBezTo>
                  <a:lnTo>
                    <a:pt x="38854" y="39270"/>
                  </a:lnTo>
                  <a:lnTo>
                    <a:pt x="36291" y="40875"/>
                  </a:lnTo>
                  <a:lnTo>
                    <a:pt x="36932" y="42043"/>
                  </a:lnTo>
                  <a:lnTo>
                    <a:pt x="37223" y="43649"/>
                  </a:lnTo>
                  <a:lnTo>
                    <a:pt x="38970" y="45036"/>
                  </a:lnTo>
                  <a:lnTo>
                    <a:pt x="40776" y="43941"/>
                  </a:lnTo>
                  <a:lnTo>
                    <a:pt x="41825" y="44598"/>
                  </a:lnTo>
                  <a:lnTo>
                    <a:pt x="43805" y="44379"/>
                  </a:lnTo>
                  <a:lnTo>
                    <a:pt x="44097" y="47007"/>
                  </a:lnTo>
                  <a:lnTo>
                    <a:pt x="40601" y="49416"/>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07" name="Google Shape;207;p20" descr="G_2_Finel.png"/>
          <p:cNvPicPr preferRelativeResize="0"/>
          <p:nvPr/>
        </p:nvPicPr>
        <p:blipFill rotWithShape="1">
          <a:blip r:embed="rId3">
            <a:alphaModFix/>
          </a:blip>
          <a:srcRect/>
          <a:stretch/>
        </p:blipFill>
        <p:spPr>
          <a:xfrm>
            <a:off x="4554604" y="3124200"/>
            <a:ext cx="4513196" cy="3048000"/>
          </a:xfrm>
          <a:prstGeom prst="rect">
            <a:avLst/>
          </a:prstGeom>
          <a:noFill/>
          <a:ln>
            <a:noFill/>
          </a:ln>
        </p:spPr>
      </p:pic>
      <p:pic>
        <p:nvPicPr>
          <p:cNvPr id="208" name="Google Shape;208;p20" descr="artplus_nature_naturalcity42_f"/>
          <p:cNvPicPr preferRelativeResize="0"/>
          <p:nvPr/>
        </p:nvPicPr>
        <p:blipFill rotWithShape="1">
          <a:blip r:embed="rId4">
            <a:alphaModFix/>
          </a:blip>
          <a:srcRect/>
          <a:stretch/>
        </p:blipFill>
        <p:spPr>
          <a:xfrm>
            <a:off x="4994275" y="4594225"/>
            <a:ext cx="4911725" cy="1882775"/>
          </a:xfrm>
          <a:prstGeom prst="rect">
            <a:avLst/>
          </a:prstGeom>
          <a:noFill/>
          <a:ln>
            <a:noFill/>
          </a:ln>
        </p:spPr>
      </p:pic>
      <p:sp>
        <p:nvSpPr>
          <p:cNvPr id="209" name="Google Shape;209;p20"/>
          <p:cNvSpPr txBox="1">
            <a:spLocks noGrp="1"/>
          </p:cNvSpPr>
          <p:nvPr>
            <p:ph type="ctrTitle"/>
          </p:nvPr>
        </p:nvSpPr>
        <p:spPr>
          <a:xfrm>
            <a:off x="304800" y="4419600"/>
            <a:ext cx="64008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3400"/>
              <a:buFont typeface="Arial"/>
              <a:buNone/>
              <a:defRPr sz="3400" b="1" i="0">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pic>
        <p:nvPicPr>
          <p:cNvPr id="210" name="Google Shape;210;p20" descr="artplus_nature_naturalcity42_b"/>
          <p:cNvPicPr preferRelativeResize="0"/>
          <p:nvPr/>
        </p:nvPicPr>
        <p:blipFill rotWithShape="1">
          <a:blip r:embed="rId5">
            <a:alphaModFix/>
          </a:blip>
          <a:srcRect/>
          <a:stretch/>
        </p:blipFill>
        <p:spPr>
          <a:xfrm>
            <a:off x="5195888" y="3097213"/>
            <a:ext cx="2971800" cy="571500"/>
          </a:xfrm>
          <a:prstGeom prst="rect">
            <a:avLst/>
          </a:prstGeom>
          <a:noFill/>
          <a:ln>
            <a:noFill/>
          </a:ln>
        </p:spPr>
      </p:pic>
      <p:pic>
        <p:nvPicPr>
          <p:cNvPr id="211" name="Google Shape;211;p20" descr="artplus_nature_naturalcity42_e"/>
          <p:cNvPicPr preferRelativeResize="0"/>
          <p:nvPr/>
        </p:nvPicPr>
        <p:blipFill rotWithShape="1">
          <a:blip r:embed="rId6">
            <a:alphaModFix/>
          </a:blip>
          <a:srcRect/>
          <a:stretch/>
        </p:blipFill>
        <p:spPr>
          <a:xfrm>
            <a:off x="5925312" y="1993900"/>
            <a:ext cx="1546225" cy="1663700"/>
          </a:xfrm>
          <a:prstGeom prst="rect">
            <a:avLst/>
          </a:prstGeom>
          <a:noFill/>
          <a:ln>
            <a:noFill/>
          </a:ln>
        </p:spPr>
      </p:pic>
      <p:pic>
        <p:nvPicPr>
          <p:cNvPr id="212" name="Google Shape;212;p20" descr="artplus_nature_naturalcity42_d"/>
          <p:cNvPicPr preferRelativeResize="0"/>
          <p:nvPr/>
        </p:nvPicPr>
        <p:blipFill rotWithShape="1">
          <a:blip r:embed="rId7">
            <a:alphaModFix/>
          </a:blip>
          <a:srcRect/>
          <a:stretch/>
        </p:blipFill>
        <p:spPr>
          <a:xfrm>
            <a:off x="5626100" y="2862263"/>
            <a:ext cx="623888" cy="579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500"/>
                                        <p:tgtEl>
                                          <p:spTgt spid="2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500"/>
                                        <p:tgtEl>
                                          <p:spTgt spid="21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ext Layout 1">
  <p:cSld name="1_Text Layout 1">
    <p:spTree>
      <p:nvGrpSpPr>
        <p:cNvPr id="1" name="Shape 213"/>
        <p:cNvGrpSpPr/>
        <p:nvPr/>
      </p:nvGrpSpPr>
      <p:grpSpPr>
        <a:xfrm>
          <a:off x="0" y="0"/>
          <a:ext cx="0" cy="0"/>
          <a:chOff x="0" y="0"/>
          <a:chExt cx="0" cy="0"/>
        </a:xfrm>
      </p:grpSpPr>
      <p:sp>
        <p:nvSpPr>
          <p:cNvPr id="214" name="Google Shape;214;p21"/>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15" name="Google Shape;215;p21"/>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Name Here">
  <p:cSld name="Section Name Here">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1;p4"/>
          <p:cNvSpPr txBox="1">
            <a:spLocks noGrp="1"/>
          </p:cNvSpPr>
          <p:nvPr>
            <p:ph type="body" idx="1"/>
          </p:nvPr>
        </p:nvSpPr>
        <p:spPr>
          <a:xfrm>
            <a:off x="469901" y="2612799"/>
            <a:ext cx="8220074" cy="623887"/>
          </a:xfrm>
          <a:prstGeom prst="rect">
            <a:avLst/>
          </a:prstGeom>
          <a:noFill/>
          <a:ln>
            <a:noFill/>
          </a:ln>
        </p:spPr>
        <p:txBody>
          <a:bodyPr spcFirstLastPara="1" wrap="square" lIns="91425" tIns="91425" rIns="91425" bIns="91425" anchor="t" anchorCtr="0"/>
          <a:lstStyle>
            <a:lvl1pPr marL="457200" marR="0" lvl="0" indent="-228600" algn="ctr" rtl="0">
              <a:spcBef>
                <a:spcPts val="68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2" name="Google Shape;22;p4"/>
          <p:cNvSpPr txBox="1">
            <a:spLocks noGrp="1"/>
          </p:cNvSpPr>
          <p:nvPr>
            <p:ph type="body" idx="2"/>
          </p:nvPr>
        </p:nvSpPr>
        <p:spPr>
          <a:xfrm>
            <a:off x="469901" y="3290677"/>
            <a:ext cx="8220074" cy="439496"/>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gradFill>
          <a:gsLst>
            <a:gs pos="0">
              <a:srgbClr val="CBCBCF"/>
            </a:gs>
            <a:gs pos="40000">
              <a:srgbClr val="C1C1C8"/>
            </a:gs>
            <a:gs pos="100000">
              <a:srgbClr val="171926"/>
            </a:gs>
          </a:gsLst>
          <a:path path="circle">
            <a:fillToRect l="50000" t="50000" r="50000" b="50000"/>
          </a:path>
          <a:tileRect/>
        </a:gradFill>
        <a:effectLst/>
      </p:bgPr>
    </p:bg>
    <p:spTree>
      <p:nvGrpSpPr>
        <p:cNvPr id="1" name="Shape 216"/>
        <p:cNvGrpSpPr/>
        <p:nvPr/>
      </p:nvGrpSpPr>
      <p:grpSpPr>
        <a:xfrm>
          <a:off x="0" y="0"/>
          <a:ext cx="0" cy="0"/>
          <a:chOff x="0" y="0"/>
          <a:chExt cx="0" cy="0"/>
        </a:xfrm>
      </p:grpSpPr>
      <p:sp>
        <p:nvSpPr>
          <p:cNvPr id="217" name="Google Shape;217;p22"/>
          <p:cNvSpPr/>
          <p:nvPr/>
        </p:nvSpPr>
        <p:spPr>
          <a:xfrm>
            <a:off x="0" y="1"/>
            <a:ext cx="9144000" cy="26025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22"/>
          <p:cNvSpPr/>
          <p:nvPr/>
        </p:nvSpPr>
        <p:spPr>
          <a:xfrm>
            <a:off x="0" y="2602520"/>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22"/>
          <p:cNvSpPr txBox="1">
            <a:spLocks noGrp="1"/>
          </p:cNvSpPr>
          <p:nvPr>
            <p:ph type="title"/>
          </p:nvPr>
        </p:nvSpPr>
        <p:spPr>
          <a:xfrm>
            <a:off x="749808" y="118872"/>
            <a:ext cx="8013192" cy="1636776"/>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1"/>
              </a:buClr>
              <a:buSzPts val="4700"/>
              <a:buFont typeface="Arial"/>
              <a:buNone/>
              <a:defRPr sz="4700" b="1"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0" name="Google Shape;220;p22"/>
          <p:cNvSpPr txBox="1">
            <a:spLocks noGrp="1"/>
          </p:cNvSpPr>
          <p:nvPr>
            <p:ph type="body" idx="1"/>
          </p:nvPr>
        </p:nvSpPr>
        <p:spPr>
          <a:xfrm>
            <a:off x="740664" y="1828800"/>
            <a:ext cx="8022336" cy="6858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914400" marR="0" lvl="1" indent="-228600" algn="l" rtl="0">
              <a:spcBef>
                <a:spcPts val="36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lvl="0"/>
            <a:r>
              <a:rPr lang="en-US" smtClean="0"/>
              <a:t>Edit Master text styles</a:t>
            </a:r>
          </a:p>
        </p:txBody>
      </p:sp>
      <p:sp>
        <p:nvSpPr>
          <p:cNvPr id="221" name="Google Shape;221;p2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22" name="Google Shape;222;p2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23" name="Google Shape;223;p2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lt1"/>
                </a:solidFill>
                <a:latin typeface="Arial"/>
                <a:ea typeface="Arial"/>
                <a:cs typeface="Arial"/>
                <a:sym typeface="Arial"/>
              </a:defRPr>
            </a:lvl1pPr>
            <a:lvl2pPr marL="0" marR="0" lvl="1" indent="0" algn="l" rtl="0">
              <a:spcBef>
                <a:spcPts val="0"/>
              </a:spcBef>
              <a:spcAft>
                <a:spcPts val="0"/>
              </a:spcAft>
              <a:buNone/>
              <a:defRPr sz="1800">
                <a:solidFill>
                  <a:schemeClr val="lt1"/>
                </a:solidFill>
                <a:latin typeface="Arial"/>
                <a:ea typeface="Arial"/>
                <a:cs typeface="Arial"/>
                <a:sym typeface="Arial"/>
              </a:defRPr>
            </a:lvl2pPr>
            <a:lvl3pPr marL="0" marR="0" lvl="2" indent="0" algn="l" rtl="0">
              <a:spcBef>
                <a:spcPts val="0"/>
              </a:spcBef>
              <a:spcAft>
                <a:spcPts val="0"/>
              </a:spcAft>
              <a:buNone/>
              <a:defRPr sz="1800">
                <a:solidFill>
                  <a:schemeClr val="lt1"/>
                </a:solidFill>
                <a:latin typeface="Arial"/>
                <a:ea typeface="Arial"/>
                <a:cs typeface="Arial"/>
                <a:sym typeface="Arial"/>
              </a:defRPr>
            </a:lvl3pPr>
            <a:lvl4pPr marL="0" marR="0" lvl="3" indent="0" algn="l" rtl="0">
              <a:spcBef>
                <a:spcPts val="0"/>
              </a:spcBef>
              <a:spcAft>
                <a:spcPts val="0"/>
              </a:spcAft>
              <a:buNone/>
              <a:defRPr sz="1800">
                <a:solidFill>
                  <a:schemeClr val="lt1"/>
                </a:solidFill>
                <a:latin typeface="Arial"/>
                <a:ea typeface="Arial"/>
                <a:cs typeface="Arial"/>
                <a:sym typeface="Arial"/>
              </a:defRPr>
            </a:lvl4pPr>
            <a:lvl5pPr marL="0" marR="0" lvl="4" indent="0" algn="l" rtl="0">
              <a:spcBef>
                <a:spcPts val="0"/>
              </a:spcBef>
              <a:spcAft>
                <a:spcPts val="0"/>
              </a:spcAft>
              <a:buNone/>
              <a:defRPr sz="1800">
                <a:solidFill>
                  <a:schemeClr val="lt1"/>
                </a:solidFill>
                <a:latin typeface="Arial"/>
                <a:ea typeface="Arial"/>
                <a:cs typeface="Arial"/>
                <a:sym typeface="Arial"/>
              </a:defRPr>
            </a:lvl5pPr>
            <a:lvl6pPr marL="0" marR="0" lvl="5" indent="0" algn="l" rtl="0">
              <a:spcBef>
                <a:spcPts val="0"/>
              </a:spcBef>
              <a:spcAft>
                <a:spcPts val="0"/>
              </a:spcAft>
              <a:buNone/>
              <a:defRPr sz="1800">
                <a:solidFill>
                  <a:schemeClr val="lt1"/>
                </a:solidFill>
                <a:latin typeface="Arial"/>
                <a:ea typeface="Arial"/>
                <a:cs typeface="Arial"/>
                <a:sym typeface="Arial"/>
              </a:defRPr>
            </a:lvl6pPr>
            <a:lvl7pPr marL="0" marR="0" lvl="6" indent="0" algn="l" rtl="0">
              <a:spcBef>
                <a:spcPts val="0"/>
              </a:spcBef>
              <a:spcAft>
                <a:spcPts val="0"/>
              </a:spcAft>
              <a:buNone/>
              <a:defRPr sz="1800">
                <a:solidFill>
                  <a:schemeClr val="lt1"/>
                </a:solidFill>
                <a:latin typeface="Arial"/>
                <a:ea typeface="Arial"/>
                <a:cs typeface="Arial"/>
                <a:sym typeface="Arial"/>
              </a:defRPr>
            </a:lvl7pPr>
            <a:lvl8pPr marL="0" marR="0" lvl="7" indent="0" algn="l" rtl="0">
              <a:spcBef>
                <a:spcPts val="0"/>
              </a:spcBef>
              <a:spcAft>
                <a:spcPts val="0"/>
              </a:spcAft>
              <a:buNone/>
              <a:defRPr sz="1800">
                <a:solidFill>
                  <a:schemeClr val="lt1"/>
                </a:solidFill>
                <a:latin typeface="Arial"/>
                <a:ea typeface="Arial"/>
                <a:cs typeface="Arial"/>
                <a:sym typeface="Arial"/>
              </a:defRPr>
            </a:lvl8pPr>
            <a:lvl9pPr marL="0" marR="0" lvl="8" indent="0" algn="l" rtl="0">
              <a:spcBef>
                <a:spcPts val="0"/>
              </a:spcBef>
              <a:spcAft>
                <a:spcPts val="0"/>
              </a:spcAft>
              <a:buNone/>
              <a:defRPr sz="1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lt1"/>
        </a:solidFill>
        <a:effectLst/>
      </p:bgPr>
    </p:bg>
    <p:spTree>
      <p:nvGrpSpPr>
        <p:cNvPr id="1" name="Shape 224"/>
        <p:cNvGrpSpPr/>
        <p:nvPr/>
      </p:nvGrpSpPr>
      <p:grpSpPr>
        <a:xfrm>
          <a:off x="0" y="0"/>
          <a:ext cx="0" cy="0"/>
          <a:chOff x="0" y="0"/>
          <a:chExt cx="0" cy="0"/>
        </a:xfrm>
      </p:grpSpPr>
      <p:pic>
        <p:nvPicPr>
          <p:cNvPr id="225" name="Google Shape;225;p23" descr="WIPRO PPT Design.jpg"/>
          <p:cNvPicPr preferRelativeResize="0"/>
          <p:nvPr/>
        </p:nvPicPr>
        <p:blipFill rotWithShape="1">
          <a:blip r:embed="rId2">
            <a:alphaModFix/>
          </a:blip>
          <a:srcRect/>
          <a:stretch/>
        </p:blipFill>
        <p:spPr>
          <a:xfrm>
            <a:off x="5121" y="4471039"/>
            <a:ext cx="9133758" cy="2171061"/>
          </a:xfrm>
          <a:prstGeom prst="rect">
            <a:avLst/>
          </a:prstGeom>
          <a:noFill/>
          <a:ln>
            <a:noFill/>
          </a:ln>
        </p:spPr>
      </p:pic>
      <p:sp>
        <p:nvSpPr>
          <p:cNvPr id="226" name="Google Shape;226;p23"/>
          <p:cNvSpPr txBox="1">
            <a:spLocks noGrp="1"/>
          </p:cNvSpPr>
          <p:nvPr>
            <p:ph type="ctrTitle"/>
          </p:nvPr>
        </p:nvSpPr>
        <p:spPr>
          <a:xfrm>
            <a:off x="4547710" y="1480457"/>
            <a:ext cx="4142266" cy="1547161"/>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595959"/>
              </a:buClr>
              <a:buSzPts val="3400"/>
              <a:buFont typeface="Arial"/>
              <a:buNone/>
              <a:defRPr sz="3400" b="1">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7" name="Google Shape;227;p23"/>
          <p:cNvSpPr txBox="1">
            <a:spLocks noGrp="1"/>
          </p:cNvSpPr>
          <p:nvPr>
            <p:ph type="subTitle" idx="1"/>
          </p:nvPr>
        </p:nvSpPr>
        <p:spPr>
          <a:xfrm>
            <a:off x="4547710" y="3318659"/>
            <a:ext cx="4142266" cy="338554"/>
          </a:xfrm>
          <a:prstGeom prst="rect">
            <a:avLst/>
          </a:prstGeom>
          <a:noFill/>
          <a:ln>
            <a:noFill/>
          </a:ln>
        </p:spPr>
        <p:txBody>
          <a:bodyPr spcFirstLastPara="1" wrap="square" lIns="91425" tIns="91425" rIns="91425" bIns="91425" anchor="t" anchorCtr="0"/>
          <a:lstStyle>
            <a:lvl1pPr marR="0" lvl="0" algn="l" rtl="0">
              <a:lnSpc>
                <a:spcPct val="100000"/>
              </a:lnSpc>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to edit Master subtitle style</a:t>
            </a:r>
            <a:endParaRPr/>
          </a:p>
        </p:txBody>
      </p:sp>
      <p:sp>
        <p:nvSpPr>
          <p:cNvPr id="228" name="Google Shape;228;p23"/>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3"/>
          <p:cNvSpPr txBox="1">
            <a:spLocks noGrp="1"/>
          </p:cNvSpPr>
          <p:nvPr>
            <p:ph type="body" idx="2"/>
          </p:nvPr>
        </p:nvSpPr>
        <p:spPr>
          <a:xfrm>
            <a:off x="4549775" y="3766911"/>
            <a:ext cx="4148138" cy="347889"/>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Green">
  <p:cSld name="Content Green">
    <p:spTree>
      <p:nvGrpSpPr>
        <p:cNvPr id="1" name="Shape 230"/>
        <p:cNvGrpSpPr/>
        <p:nvPr/>
      </p:nvGrpSpPr>
      <p:grpSpPr>
        <a:xfrm>
          <a:off x="0" y="0"/>
          <a:ext cx="0" cy="0"/>
          <a:chOff x="0" y="0"/>
          <a:chExt cx="0" cy="0"/>
        </a:xfrm>
      </p:grpSpPr>
      <p:pic>
        <p:nvPicPr>
          <p:cNvPr id="231" name="Google Shape;231;p24" descr="E:\My Documents\1 Temple\1 Wipro\1 On-going Jobs\Corporate ppt\z+ final\TMPLTS\8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2" name="Google Shape;232;p24"/>
          <p:cNvSpPr txBox="1">
            <a:spLocks noGrp="1"/>
          </p:cNvSpPr>
          <p:nvPr>
            <p:ph type="body" idx="1"/>
          </p:nvPr>
        </p:nvSpPr>
        <p:spPr>
          <a:xfrm>
            <a:off x="457200" y="12954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3" name="Google Shape;233;p24"/>
          <p:cNvSpPr txBox="1">
            <a:spLocks noGrp="1"/>
          </p:cNvSpPr>
          <p:nvPr>
            <p:ph type="title"/>
          </p:nvPr>
        </p:nvSpPr>
        <p:spPr>
          <a:xfrm>
            <a:off x="3541" y="301152"/>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Yellow">
  <p:cSld name="Two Content Yellow">
    <p:spTree>
      <p:nvGrpSpPr>
        <p:cNvPr id="1" name="Shape 234"/>
        <p:cNvGrpSpPr/>
        <p:nvPr/>
      </p:nvGrpSpPr>
      <p:grpSpPr>
        <a:xfrm>
          <a:off x="0" y="0"/>
          <a:ext cx="0" cy="0"/>
          <a:chOff x="0" y="0"/>
          <a:chExt cx="0" cy="0"/>
        </a:xfrm>
      </p:grpSpPr>
      <p:pic>
        <p:nvPicPr>
          <p:cNvPr id="235" name="Google Shape;235;p25" descr="E:\My Documents\1 Temple\1 Wipro\1 On-going Jobs\Corporate ppt\z+ final\TMPLTS\6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6" name="Google Shape;236;p25"/>
          <p:cNvSpPr txBox="1">
            <a:spLocks noGrp="1"/>
          </p:cNvSpPr>
          <p:nvPr>
            <p:ph type="body" idx="1"/>
          </p:nvPr>
        </p:nvSpPr>
        <p:spPr>
          <a:xfrm>
            <a:off x="457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7" name="Google Shape;237;p25"/>
          <p:cNvSpPr txBox="1">
            <a:spLocks noGrp="1"/>
          </p:cNvSpPr>
          <p:nvPr>
            <p:ph type="body" idx="2"/>
          </p:nvPr>
        </p:nvSpPr>
        <p:spPr>
          <a:xfrm>
            <a:off x="4648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8" name="Google Shape;238;p25"/>
          <p:cNvSpPr txBox="1">
            <a:spLocks noGrp="1"/>
          </p:cNvSpPr>
          <p:nvPr>
            <p:ph type="title"/>
          </p:nvPr>
        </p:nvSpPr>
        <p:spPr>
          <a:xfrm>
            <a:off x="0" y="178103"/>
            <a:ext cx="76962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Red">
  <p:cSld name="Content Red">
    <p:spTree>
      <p:nvGrpSpPr>
        <p:cNvPr id="1" name="Shape 239"/>
        <p:cNvGrpSpPr/>
        <p:nvPr/>
      </p:nvGrpSpPr>
      <p:grpSpPr>
        <a:xfrm>
          <a:off x="0" y="0"/>
          <a:ext cx="0" cy="0"/>
          <a:chOff x="0" y="0"/>
          <a:chExt cx="0" cy="0"/>
        </a:xfrm>
      </p:grpSpPr>
      <p:pic>
        <p:nvPicPr>
          <p:cNvPr id="240" name="Google Shape;240;p26" descr="E:\My Documents\1 Temple\1 Wipro\1 On-going Jobs\Corporate ppt\z+ final\TMPLTS\4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41" name="Google Shape;241;p26"/>
          <p:cNvSpPr txBox="1">
            <a:spLocks noGrp="1"/>
          </p:cNvSpPr>
          <p:nvPr>
            <p:ph type="body" idx="1"/>
          </p:nvPr>
        </p:nvSpPr>
        <p:spPr>
          <a:xfrm>
            <a:off x="457200" y="13716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42" name="Google Shape;242;p26"/>
          <p:cNvSpPr txBox="1">
            <a:spLocks noGrp="1"/>
          </p:cNvSpPr>
          <p:nvPr>
            <p:ph type="title"/>
          </p:nvPr>
        </p:nvSpPr>
        <p:spPr>
          <a:xfrm>
            <a:off x="0" y="0"/>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9F5FAAF-9280-4E18-8FAE-9249962F1E51}"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4028A-0656-4DFD-928B-DA1233329F0C}" type="slidenum">
              <a:rPr lang="en-US" smtClean="0"/>
              <a:t>‹#›</a:t>
            </a:fld>
            <a:endParaRPr lang="en-US"/>
          </a:p>
        </p:txBody>
      </p:sp>
    </p:spTree>
    <p:extLst>
      <p:ext uri="{BB962C8B-B14F-4D97-AF65-F5344CB8AC3E}">
        <p14:creationId xmlns:p14="http://schemas.microsoft.com/office/powerpoint/2010/main" val="1383169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F5FAAF-9280-4E18-8FAE-9249962F1E51}"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4028A-0656-4DFD-928B-DA1233329F0C}" type="slidenum">
              <a:rPr lang="en-US" smtClean="0"/>
              <a:t>‹#›</a:t>
            </a:fld>
            <a:endParaRPr lang="en-US"/>
          </a:p>
        </p:txBody>
      </p:sp>
    </p:spTree>
    <p:extLst>
      <p:ext uri="{BB962C8B-B14F-4D97-AF65-F5344CB8AC3E}">
        <p14:creationId xmlns:p14="http://schemas.microsoft.com/office/powerpoint/2010/main" val="20855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with 2 lists">
  <p:cSld name="Slide with 2 lists">
    <p:spTree>
      <p:nvGrpSpPr>
        <p:cNvPr id="1" name="Shape 23"/>
        <p:cNvGrpSpPr/>
        <p:nvPr/>
      </p:nvGrpSpPr>
      <p:grpSpPr>
        <a:xfrm>
          <a:off x="0" y="0"/>
          <a:ext cx="0" cy="0"/>
          <a:chOff x="0" y="0"/>
          <a:chExt cx="0" cy="0"/>
        </a:xfrm>
      </p:grpSpPr>
      <p:sp>
        <p:nvSpPr>
          <p:cNvPr id="24" name="Google Shape;24;p5"/>
          <p:cNvSpPr/>
          <p:nvPr/>
        </p:nvSpPr>
        <p:spPr>
          <a:xfrm>
            <a:off x="751112"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5" name="Google Shape;25;p5"/>
          <p:cNvSpPr txBox="1">
            <a:spLocks noGrp="1"/>
          </p:cNvSpPr>
          <p:nvPr>
            <p:ph type="body" idx="1"/>
          </p:nvPr>
        </p:nvSpPr>
        <p:spPr>
          <a:xfrm>
            <a:off x="751339"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6" name="Google Shape;26;p5"/>
          <p:cNvSpPr txBox="1">
            <a:spLocks noGrp="1"/>
          </p:cNvSpPr>
          <p:nvPr>
            <p:ph type="body" idx="2"/>
          </p:nvPr>
        </p:nvSpPr>
        <p:spPr>
          <a:xfrm>
            <a:off x="729340"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7" name="Google Shape;27;p5"/>
          <p:cNvSpPr/>
          <p:nvPr/>
        </p:nvSpPr>
        <p:spPr>
          <a:xfrm>
            <a:off x="4751389"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8" name="Google Shape;28;p5"/>
          <p:cNvSpPr txBox="1">
            <a:spLocks noGrp="1"/>
          </p:cNvSpPr>
          <p:nvPr>
            <p:ph type="body" idx="3"/>
          </p:nvPr>
        </p:nvSpPr>
        <p:spPr>
          <a:xfrm>
            <a:off x="4751616"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9" name="Google Shape;29;p5"/>
          <p:cNvSpPr txBox="1">
            <a:spLocks noGrp="1"/>
          </p:cNvSpPr>
          <p:nvPr>
            <p:ph type="body" idx="4"/>
          </p:nvPr>
        </p:nvSpPr>
        <p:spPr>
          <a:xfrm>
            <a:off x="4729617"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0" name="Google Shape;30;p5"/>
          <p:cNvSpPr txBox="1">
            <a:spLocks noGrp="1"/>
          </p:cNvSpPr>
          <p:nvPr>
            <p:ph type="body" idx="5"/>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1" name="Google Shape;31;p5"/>
          <p:cNvSpPr txBox="1">
            <a:spLocks noGrp="1"/>
          </p:cNvSpPr>
          <p:nvPr>
            <p:ph type="body" idx="6"/>
          </p:nvPr>
        </p:nvSpPr>
        <p:spPr>
          <a:xfrm>
            <a:off x="451301" y="1465489"/>
            <a:ext cx="8238674" cy="360000"/>
          </a:xfrm>
          <a:prstGeom prst="rect">
            <a:avLst/>
          </a:prstGeom>
          <a:noFill/>
          <a:ln>
            <a:noFill/>
          </a:ln>
        </p:spPr>
        <p:txBody>
          <a:bodyPr spcFirstLastPara="1" wrap="square" lIns="91425" tIns="91425" rIns="91425" bIns="91425" anchor="t" anchorCtr="0"/>
          <a:lstStyle>
            <a:lvl1pPr marL="457200" marR="0" lvl="0" indent="-228600" algn="ctr" rtl="0">
              <a:spcBef>
                <a:spcPts val="44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4" name="Google Shape;34;p6"/>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Layout">
  <p:cSld name="Picture Layout">
    <p:spTree>
      <p:nvGrpSpPr>
        <p:cNvPr id="1" name="Shape 35"/>
        <p:cNvGrpSpPr/>
        <p:nvPr/>
      </p:nvGrpSpPr>
      <p:grpSpPr>
        <a:xfrm>
          <a:off x="0" y="0"/>
          <a:ext cx="0" cy="0"/>
          <a:chOff x="0" y="0"/>
          <a:chExt cx="0" cy="0"/>
        </a:xfrm>
      </p:grpSpPr>
      <p:sp>
        <p:nvSpPr>
          <p:cNvPr id="36" name="Google Shape;36;p7"/>
          <p:cNvSpPr>
            <a:spLocks noGrp="1"/>
          </p:cNvSpPr>
          <p:nvPr>
            <p:ph type="pic" idx="2"/>
          </p:nvPr>
        </p:nvSpPr>
        <p:spPr>
          <a:xfrm>
            <a:off x="0" y="957943"/>
            <a:ext cx="9144000" cy="5442858"/>
          </a:xfrm>
          <a:prstGeom prst="rect">
            <a:avLst/>
          </a:prstGeom>
          <a:noFill/>
          <a:ln>
            <a:noFill/>
          </a:ln>
        </p:spPr>
        <p:txBody>
          <a:bodyPr spcFirstLastPara="1" wrap="square" lIns="91425" tIns="91425" rIns="91425" bIns="91425" anchor="ctr" anchorCtr="0"/>
          <a:lstStyle>
            <a:lvl1pPr marR="0" lvl="0" algn="ctr" rtl="0">
              <a:spcBef>
                <a:spcPts val="108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37" name="Google Shape;37;p7"/>
          <p:cNvSpPr txBox="1">
            <a:spLocks noGrp="1"/>
          </p:cNvSpPr>
          <p:nvPr>
            <p:ph type="body" idx="1"/>
          </p:nvPr>
        </p:nvSpPr>
        <p:spPr>
          <a:xfrm>
            <a:off x="0" y="4517571"/>
            <a:ext cx="9144000" cy="1110343"/>
          </a:xfrm>
          <a:prstGeom prst="rect">
            <a:avLst/>
          </a:prstGeom>
          <a:solidFill>
            <a:srgbClr val="D8D9DF">
              <a:alpha val="74901"/>
            </a:srgbClr>
          </a:solidFill>
          <a:ln>
            <a:noFill/>
          </a:ln>
        </p:spPr>
        <p:txBody>
          <a:bodyPr spcFirstLastPara="1" wrap="square" lIns="91425" tIns="91425" rIns="91425" bIns="91425" anchor="ctr" anchorCtr="0"/>
          <a:lstStyle>
            <a:lvl1pPr marL="457200" marR="0" lvl="0" indent="-228600" algn="ctr"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with Paragarph Text">
  <p:cSld name="Image with Paragarph 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0" name="Google Shape;40;p8"/>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1" name="Google Shape;41;p8"/>
          <p:cNvSpPr txBox="1">
            <a:spLocks noGrp="1"/>
          </p:cNvSpPr>
          <p:nvPr>
            <p:ph type="body" idx="1"/>
          </p:nvPr>
        </p:nvSpPr>
        <p:spPr>
          <a:xfrm>
            <a:off x="5159829" y="2331357"/>
            <a:ext cx="3530146" cy="280035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2pPr>
            <a:lvl3pPr marL="1371600" marR="0" lvl="2"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3pPr>
            <a:lvl4pPr marL="1828800" marR="0" lvl="3"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L="2286000" marR="0" lvl="4"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with Bullet Points">
  <p:cSld name="Image with Bullet Points">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5173663" y="2204017"/>
            <a:ext cx="3516312" cy="305503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44" name="Google Shape;44;p9"/>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5" name="Google Shape;45;p9"/>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rizonatal image with p text">
  <p:cSld name="Horizonatal image with p 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57200" y="1405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8" name="Google Shape;48;p10"/>
          <p:cNvSpPr>
            <a:spLocks noGrp="1"/>
          </p:cNvSpPr>
          <p:nvPr>
            <p:ph type="pic" idx="2"/>
          </p:nvPr>
        </p:nvSpPr>
        <p:spPr>
          <a:xfrm>
            <a:off x="460376" y="1103313"/>
            <a:ext cx="8229600" cy="314960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9" name="Google Shape;49;p10"/>
          <p:cNvSpPr txBox="1">
            <a:spLocks noGrp="1"/>
          </p:cNvSpPr>
          <p:nvPr>
            <p:ph type="body" idx="1"/>
          </p:nvPr>
        </p:nvSpPr>
        <p:spPr>
          <a:xfrm>
            <a:off x="1146289" y="4498975"/>
            <a:ext cx="6851423" cy="1495425"/>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rizonatal image with Bullet Points">
  <p:cSld name="Horizonatal image with Bullet Point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60374" y="140511"/>
            <a:ext cx="8229601"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52" name="Google Shape;52;p11"/>
          <p:cNvSpPr>
            <a:spLocks noGrp="1"/>
          </p:cNvSpPr>
          <p:nvPr>
            <p:ph type="pic" idx="2"/>
          </p:nvPr>
        </p:nvSpPr>
        <p:spPr>
          <a:xfrm>
            <a:off x="460376" y="1103313"/>
            <a:ext cx="8229600" cy="269943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53" name="Google Shape;53;p11"/>
          <p:cNvSpPr txBox="1">
            <a:spLocks noGrp="1"/>
          </p:cNvSpPr>
          <p:nvPr>
            <p:ph type="body" idx="1"/>
          </p:nvPr>
        </p:nvSpPr>
        <p:spPr>
          <a:xfrm>
            <a:off x="1130300" y="4508500"/>
            <a:ext cx="6883400" cy="14986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9">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362456"/>
            <a:ext cx="8229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1"/>
          <p:cNvSpPr txBox="1"/>
          <p:nvPr/>
        </p:nvSpPr>
        <p:spPr>
          <a:xfrm>
            <a:off x="10884" y="6647351"/>
            <a:ext cx="360000" cy="14896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IN" sz="1000" b="0" i="0" u="none" strike="noStrike" cap="none">
                <a:solidFill>
                  <a:srgbClr val="7F7F7F"/>
                </a:solidFill>
                <a:latin typeface="Arial"/>
                <a:ea typeface="Arial"/>
                <a:cs typeface="Arial"/>
                <a:sym typeface="Arial"/>
              </a:rPr>
              <a:t>‹#›</a:t>
            </a:fld>
            <a:endParaRPr sz="1000" b="0" i="0" u="none" strike="noStrike" cap="none">
              <a:solidFill>
                <a:srgbClr val="7F7F7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7.emf"/><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3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chart" Target="../charts/chart9.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7.xml"/><Relationship Id="rId4" Type="http://schemas.openxmlformats.org/officeDocument/2006/relationships/chart" Target="../charts/chart1.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7.xml"/><Relationship Id="rId1" Type="http://schemas.openxmlformats.org/officeDocument/2006/relationships/vmlDrawing" Target="../drawings/vmlDrawing2.vml"/><Relationship Id="rId4" Type="http://schemas.openxmlformats.org/officeDocument/2006/relationships/image" Target="../media/image57.wmf"/></Relationships>
</file>

<file path=ppt/slides/_rels/slide83.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image" Target="../media/image62.png"/><Relationship Id="rId7"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chart" Target="../charts/chart13.xml"/><Relationship Id="rId5" Type="http://schemas.openxmlformats.org/officeDocument/2006/relationships/chart" Target="../charts/chart12.xml"/><Relationship Id="rId10" Type="http://schemas.openxmlformats.org/officeDocument/2006/relationships/image" Target="../media/image69.png"/><Relationship Id="rId4" Type="http://schemas.openxmlformats.org/officeDocument/2006/relationships/chart" Target="../charts/chart12.xml"/><Relationship Id="rId9" Type="http://schemas.openxmlformats.org/officeDocument/2006/relationships/chart" Target="../charts/char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6.xml"/><Relationship Id="rId1" Type="http://schemas.openxmlformats.org/officeDocument/2006/relationships/vmlDrawing" Target="../drawings/vmlDrawing3.vml"/><Relationship Id="rId6" Type="http://schemas.openxmlformats.org/officeDocument/2006/relationships/image" Target="../media/image59.wmf"/><Relationship Id="rId5" Type="http://schemas.openxmlformats.org/officeDocument/2006/relationships/oleObject" Target="../embeddings/oleObject4.bin"/><Relationship Id="rId4" Type="http://schemas.openxmlformats.org/officeDocument/2006/relationships/image" Target="../media/image58.wmf"/><Relationship Id="rId9" Type="http://schemas.openxmlformats.org/officeDocument/2006/relationships/image" Target="../media/image60.wm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042" y="1693808"/>
            <a:ext cx="7886700" cy="3263504"/>
          </a:xfrm>
        </p:spPr>
        <p:txBody>
          <a:bodyPr>
            <a:normAutofit/>
          </a:bodyPr>
          <a:lstStyle/>
          <a:p>
            <a:pPr marL="0" indent="0" algn="ctr">
              <a:buNone/>
            </a:pPr>
            <a:endParaRPr lang="en-US" sz="3000" dirty="0"/>
          </a:p>
          <a:p>
            <a:pPr marL="0" indent="0" algn="ctr">
              <a:buNone/>
            </a:pPr>
            <a:endParaRPr lang="en-US" sz="3000" dirty="0"/>
          </a:p>
          <a:p>
            <a:pPr marL="0" indent="0" algn="ctr">
              <a:buNone/>
            </a:pPr>
            <a:r>
              <a:rPr lang="en-US" sz="3000" b="1" dirty="0"/>
              <a:t>Discrete Probability Distribution</a:t>
            </a:r>
            <a:endParaRPr lang="en-US" sz="3000" dirty="0"/>
          </a:p>
        </p:txBody>
      </p:sp>
    </p:spTree>
    <p:extLst>
      <p:ext uri="{BB962C8B-B14F-4D97-AF65-F5344CB8AC3E}">
        <p14:creationId xmlns:p14="http://schemas.microsoft.com/office/powerpoint/2010/main" val="211946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sz="2400" b="1" dirty="0"/>
          </a:p>
        </p:txBody>
      </p:sp>
      <p:sp>
        <p:nvSpPr>
          <p:cNvPr id="3" name="Content Placeholder 2"/>
          <p:cNvSpPr>
            <a:spLocks noGrp="1"/>
          </p:cNvSpPr>
          <p:nvPr>
            <p:ph idx="1"/>
          </p:nvPr>
        </p:nvSpPr>
        <p:spPr>
          <a:xfrm>
            <a:off x="628650" y="1931047"/>
            <a:ext cx="7886700" cy="1795910"/>
          </a:xfrm>
        </p:spPr>
        <p:txBody>
          <a:bodyPr>
            <a:normAutofit fontScale="92500" lnSpcReduction="10000"/>
          </a:bodyPr>
          <a:lstStyle/>
          <a:p>
            <a:pPr>
              <a:lnSpc>
                <a:spcPct val="150000"/>
              </a:lnSpc>
            </a:pPr>
            <a:r>
              <a:rPr lang="en-US" sz="1800" dirty="0"/>
              <a:t>A probability distribution for a random variable describes how probabilities are distributed for different values assumed by the random variable. </a:t>
            </a:r>
          </a:p>
          <a:p>
            <a:pPr>
              <a:lnSpc>
                <a:spcPct val="150000"/>
              </a:lnSpc>
            </a:pPr>
            <a:r>
              <a:rPr lang="en-US" sz="1800" dirty="0"/>
              <a:t>It is a mutually exclusive list of all the possible numerical outcomes along with the probability of occurrence of each outcome.</a:t>
            </a:r>
          </a:p>
          <a:p>
            <a:pPr>
              <a:lnSpc>
                <a:spcPct val="150000"/>
              </a:lnSpc>
            </a:pPr>
            <a:endParaRPr lang="en-US" sz="1800" dirty="0"/>
          </a:p>
        </p:txBody>
      </p:sp>
      <p:sp>
        <p:nvSpPr>
          <p:cNvPr id="8" name="Rectangle 7"/>
          <p:cNvSpPr/>
          <p:nvPr/>
        </p:nvSpPr>
        <p:spPr>
          <a:xfrm>
            <a:off x="2286000" y="3994027"/>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p:sp>
        <p:nvSpPr>
          <p:cNvPr id="4" name="Rectangle 3"/>
          <p:cNvSpPr/>
          <p:nvPr/>
        </p:nvSpPr>
        <p:spPr>
          <a:xfrm>
            <a:off x="1094593" y="812900"/>
            <a:ext cx="4884671" cy="461665"/>
          </a:xfrm>
          <a:prstGeom prst="rect">
            <a:avLst/>
          </a:prstGeom>
        </p:spPr>
        <p:txBody>
          <a:bodyPr wrap="none">
            <a:spAutoFit/>
          </a:bodyPr>
          <a:lstStyle/>
          <a:p>
            <a:r>
              <a:rPr lang="en-US" sz="2400" b="1" dirty="0"/>
              <a:t>Discrete Probability Distribution</a:t>
            </a:r>
          </a:p>
        </p:txBody>
      </p:sp>
    </p:spTree>
    <p:extLst>
      <p:ext uri="{BB962C8B-B14F-4D97-AF65-F5344CB8AC3E}">
        <p14:creationId xmlns:p14="http://schemas.microsoft.com/office/powerpoint/2010/main" val="287724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a:t/>
            </a:r>
            <a:br>
              <a:rPr lang="en-US" b="1" dirty="0"/>
            </a:br>
            <a:r>
              <a:rPr lang="en-US" b="1" dirty="0" smtClean="0"/>
              <a:t/>
            </a:r>
            <a:br>
              <a:rPr lang="en-US" b="1" dirty="0" smtClean="0"/>
            </a:br>
            <a:r>
              <a:rPr lang="en-US" b="1" dirty="0"/>
              <a:t>	</a:t>
            </a:r>
            <a:r>
              <a:rPr lang="en-US" sz="2400" b="1" dirty="0" smtClean="0"/>
              <a:t>Probability </a:t>
            </a:r>
            <a:r>
              <a:rPr lang="en-US" sz="2400" b="1" dirty="0"/>
              <a:t>Mass Function (PMF)</a:t>
            </a:r>
            <a:endParaRPr lang="en-US" b="1" dirty="0"/>
          </a:p>
        </p:txBody>
      </p:sp>
      <p:sp>
        <p:nvSpPr>
          <p:cNvPr id="3" name="Content Placeholder 2"/>
          <p:cNvSpPr>
            <a:spLocks noGrp="1"/>
          </p:cNvSpPr>
          <p:nvPr>
            <p:ph idx="1"/>
          </p:nvPr>
        </p:nvSpPr>
        <p:spPr/>
        <p:txBody>
          <a:bodyPr/>
          <a:lstStyle/>
          <a:p>
            <a:pPr>
              <a:lnSpc>
                <a:spcPct val="150000"/>
              </a:lnSpc>
            </a:pPr>
            <a:r>
              <a:rPr lang="en-US" dirty="0"/>
              <a:t>The probability distribution for a discrete random variable is described with a probability mass function </a:t>
            </a:r>
          </a:p>
        </p:txBody>
      </p:sp>
    </p:spTree>
    <p:extLst>
      <p:ext uri="{BB962C8B-B14F-4D97-AF65-F5344CB8AC3E}">
        <p14:creationId xmlns:p14="http://schemas.microsoft.com/office/powerpoint/2010/main" val="762426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17" y="857251"/>
            <a:ext cx="7886700" cy="994172"/>
          </a:xfrm>
        </p:spPr>
        <p:txBody>
          <a:bodyPr>
            <a:normAutofit/>
          </a:bodyPr>
          <a:lstStyle/>
          <a:p>
            <a:r>
              <a:rPr lang="en-US" sz="2000" b="1" dirty="0"/>
              <a:t>Rules for Discrete Probability Distribution or PMF – Example 1</a:t>
            </a:r>
          </a:p>
        </p:txBody>
      </p:sp>
      <p:sp>
        <p:nvSpPr>
          <p:cNvPr id="3" name="Content Placeholder 2"/>
          <p:cNvSpPr>
            <a:spLocks noGrp="1"/>
          </p:cNvSpPr>
          <p:nvPr>
            <p:ph idx="1"/>
          </p:nvPr>
        </p:nvSpPr>
        <p:spPr>
          <a:xfrm>
            <a:off x="373777" y="2024181"/>
            <a:ext cx="3442286" cy="3349605"/>
          </a:xfrm>
          <a:noFill/>
          <a:ln>
            <a:solidFill>
              <a:schemeClr val="accent1"/>
            </a:solidFill>
            <a:prstDash val="dashDot"/>
          </a:ln>
        </p:spPr>
        <p:txBody>
          <a:bodyPr wrap="square" rtlCol="0">
            <a:spAutoFit/>
          </a:bodyPr>
          <a:lstStyle/>
          <a:p>
            <a:pPr marL="0" indent="0">
              <a:lnSpc>
                <a:spcPct val="150000"/>
              </a:lnSpc>
              <a:buNone/>
            </a:pPr>
            <a:r>
              <a:rPr lang="en-US" sz="1800" dirty="0"/>
              <a:t>[x ,f(x)] is said to constitute  Probability Distribution if :</a:t>
            </a:r>
          </a:p>
          <a:p>
            <a:pPr marL="0">
              <a:lnSpc>
                <a:spcPct val="150000"/>
              </a:lnSpc>
            </a:pPr>
            <a:r>
              <a:rPr lang="en-US" sz="1800" dirty="0"/>
              <a:t>x is a random variable</a:t>
            </a:r>
          </a:p>
          <a:p>
            <a:pPr marL="0">
              <a:lnSpc>
                <a:spcPct val="150000"/>
              </a:lnSpc>
            </a:pPr>
            <a:r>
              <a:rPr lang="en-US" sz="1800" dirty="0"/>
              <a:t>f(x) &gt; = 0</a:t>
            </a:r>
          </a:p>
          <a:p>
            <a:pPr marL="0">
              <a:lnSpc>
                <a:spcPct val="150000"/>
              </a:lnSpc>
            </a:pPr>
            <a:r>
              <a:rPr lang="en-US" sz="1800" dirty="0">
                <a:sym typeface="Symbol"/>
              </a:rPr>
              <a:t>f(x) = 1</a:t>
            </a:r>
          </a:p>
          <a:p>
            <a:pPr marL="0" indent="0">
              <a:lnSpc>
                <a:spcPct val="150000"/>
              </a:lnSpc>
              <a:buNone/>
            </a:pPr>
            <a:r>
              <a:rPr lang="en-US" sz="1800" dirty="0">
                <a:sym typeface="Symbol"/>
              </a:rPr>
              <a:t>Data which satisfies this rules is a valid Probability distribution.</a:t>
            </a:r>
            <a:endParaRPr lang="en-US" sz="1800" dirty="0"/>
          </a:p>
        </p:txBody>
      </p:sp>
      <p:pic>
        <p:nvPicPr>
          <p:cNvPr id="7" name="Picture 6"/>
          <p:cNvPicPr>
            <a:picLocks noChangeAspect="1"/>
          </p:cNvPicPr>
          <p:nvPr/>
        </p:nvPicPr>
        <p:blipFill>
          <a:blip r:embed="rId2"/>
          <a:stretch>
            <a:fillRect/>
          </a:stretch>
        </p:blipFill>
        <p:spPr>
          <a:xfrm>
            <a:off x="3910808" y="3819635"/>
            <a:ext cx="5031727" cy="1972448"/>
          </a:xfrm>
          <a:prstGeom prst="rect">
            <a:avLst/>
          </a:prstGeom>
        </p:spPr>
      </p:pic>
      <p:pic>
        <p:nvPicPr>
          <p:cNvPr id="8" name="Picture 7"/>
          <p:cNvPicPr>
            <a:picLocks noChangeAspect="1"/>
          </p:cNvPicPr>
          <p:nvPr/>
        </p:nvPicPr>
        <p:blipFill>
          <a:blip r:embed="rId3"/>
          <a:stretch>
            <a:fillRect/>
          </a:stretch>
        </p:blipFill>
        <p:spPr>
          <a:xfrm>
            <a:off x="5573978" y="1851423"/>
            <a:ext cx="2212490" cy="1847561"/>
          </a:xfrm>
          <a:prstGeom prst="rect">
            <a:avLst/>
          </a:prstGeom>
        </p:spPr>
      </p:pic>
    </p:spTree>
    <p:extLst>
      <p:ext uri="{BB962C8B-B14F-4D97-AF65-F5344CB8AC3E}">
        <p14:creationId xmlns:p14="http://schemas.microsoft.com/office/powerpoint/2010/main" val="3256074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400" b="1" dirty="0"/>
          </a:p>
        </p:txBody>
      </p:sp>
      <p:pic>
        <p:nvPicPr>
          <p:cNvPr id="6" name="Picture 5"/>
          <p:cNvPicPr>
            <a:picLocks noChangeAspect="1"/>
          </p:cNvPicPr>
          <p:nvPr/>
        </p:nvPicPr>
        <p:blipFill>
          <a:blip r:embed="rId2"/>
          <a:stretch>
            <a:fillRect/>
          </a:stretch>
        </p:blipFill>
        <p:spPr>
          <a:xfrm>
            <a:off x="883997" y="3745073"/>
            <a:ext cx="7671429" cy="2091712"/>
          </a:xfrm>
          <a:prstGeom prst="rect">
            <a:avLst/>
          </a:prstGeom>
        </p:spPr>
      </p:pic>
      <p:sp>
        <p:nvSpPr>
          <p:cNvPr id="4" name="Rectangle 3"/>
          <p:cNvSpPr/>
          <p:nvPr/>
        </p:nvSpPr>
        <p:spPr>
          <a:xfrm>
            <a:off x="2433711" y="1669175"/>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p:sp>
        <p:nvSpPr>
          <p:cNvPr id="3" name="Rectangle 2"/>
          <p:cNvSpPr/>
          <p:nvPr/>
        </p:nvSpPr>
        <p:spPr>
          <a:xfrm>
            <a:off x="268691" y="785912"/>
            <a:ext cx="4929555" cy="400110"/>
          </a:xfrm>
          <a:prstGeom prst="rect">
            <a:avLst/>
          </a:prstGeom>
        </p:spPr>
        <p:txBody>
          <a:bodyPr wrap="none">
            <a:spAutoFit/>
          </a:bodyPr>
          <a:lstStyle/>
          <a:p>
            <a:r>
              <a:rPr lang="en-US" sz="2000" b="1" dirty="0"/>
              <a:t>Calculate Expected value and Variance</a:t>
            </a:r>
          </a:p>
        </p:txBody>
      </p:sp>
    </p:spTree>
    <p:extLst>
      <p:ext uri="{BB962C8B-B14F-4D97-AF65-F5344CB8AC3E}">
        <p14:creationId xmlns:p14="http://schemas.microsoft.com/office/powerpoint/2010/main" val="3170706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t/>
            </a:r>
            <a:br>
              <a:rPr lang="en-US" sz="2000" b="1" dirty="0" smtClean="0"/>
            </a:br>
            <a:r>
              <a:rPr lang="en-US" sz="2000" b="1" dirty="0"/>
              <a:t/>
            </a:r>
            <a:br>
              <a:rPr lang="en-US" sz="2000" b="1" dirty="0"/>
            </a:br>
            <a:r>
              <a:rPr lang="en-US" sz="2000" b="1" dirty="0" smtClean="0"/>
              <a:t/>
            </a:r>
            <a:br>
              <a:rPr lang="en-US" sz="2000" b="1" dirty="0" smtClean="0"/>
            </a:br>
            <a:r>
              <a:rPr lang="en-US" sz="2000" b="1" dirty="0"/>
              <a:t>	</a:t>
            </a:r>
            <a:r>
              <a:rPr lang="en-US" sz="2000" b="1" dirty="0" smtClean="0"/>
              <a:t>Discrete </a:t>
            </a:r>
            <a:r>
              <a:rPr lang="en-US" sz="2000" b="1" dirty="0"/>
              <a:t>Probability Distribution – Example 2</a:t>
            </a:r>
          </a:p>
        </p:txBody>
      </p:sp>
      <p:sp>
        <p:nvSpPr>
          <p:cNvPr id="4" name="TextBox 3"/>
          <p:cNvSpPr txBox="1"/>
          <p:nvPr/>
        </p:nvSpPr>
        <p:spPr>
          <a:xfrm>
            <a:off x="717453" y="1950821"/>
            <a:ext cx="7332784" cy="646331"/>
          </a:xfrm>
          <a:prstGeom prst="rect">
            <a:avLst/>
          </a:prstGeom>
          <a:noFill/>
          <a:ln>
            <a:solidFill>
              <a:schemeClr val="accent1"/>
            </a:solidFill>
            <a:prstDash val="dashDot"/>
          </a:ln>
        </p:spPr>
        <p:txBody>
          <a:bodyPr wrap="square" rtlCol="0">
            <a:spAutoFit/>
          </a:bodyPr>
          <a:lstStyle/>
          <a:p>
            <a:r>
              <a:rPr lang="en-US" sz="1800" dirty="0"/>
              <a:t>Distribution of the number of interruptions per day in a large computer network.</a:t>
            </a:r>
          </a:p>
        </p:txBody>
      </p:sp>
      <p:pic>
        <p:nvPicPr>
          <p:cNvPr id="10" name="Picture 9"/>
          <p:cNvPicPr>
            <a:picLocks noChangeAspect="1"/>
          </p:cNvPicPr>
          <p:nvPr/>
        </p:nvPicPr>
        <p:blipFill>
          <a:blip r:embed="rId2"/>
          <a:stretch>
            <a:fillRect/>
          </a:stretch>
        </p:blipFill>
        <p:spPr>
          <a:xfrm>
            <a:off x="1035289" y="2838915"/>
            <a:ext cx="2788886" cy="1310176"/>
          </a:xfrm>
          <a:prstGeom prst="rect">
            <a:avLst/>
          </a:prstGeom>
        </p:spPr>
      </p:pic>
      <p:graphicFrame>
        <p:nvGraphicFramePr>
          <p:cNvPr id="6" name="Chart 5">
            <a:extLst>
              <a:ext uri="{FF2B5EF4-FFF2-40B4-BE49-F238E27FC236}">
                <a16:creationId xmlns:a16="http://schemas.microsoft.com/office/drawing/2014/main" id="{6F2B79C9-DD65-4813-8AD0-A6F4EA560708}"/>
              </a:ext>
            </a:extLst>
          </p:cNvPr>
          <p:cNvGraphicFramePr>
            <a:graphicFrameLocks/>
          </p:cNvGraphicFramePr>
          <p:nvPr>
            <p:extLst/>
          </p:nvPr>
        </p:nvGraphicFramePr>
        <p:xfrm>
          <a:off x="4189151" y="2838914"/>
          <a:ext cx="3429000" cy="2057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7972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29" y="706562"/>
            <a:ext cx="8754759" cy="994172"/>
          </a:xfrm>
        </p:spPr>
        <p:txBody>
          <a:bodyPr>
            <a:normAutofit/>
          </a:bodyPr>
          <a:lstStyle/>
          <a:p>
            <a:r>
              <a:rPr lang="en-US" sz="1800" b="1" dirty="0"/>
              <a:t>Discrete Probability Distribution – Expectation and Variance Calculation</a:t>
            </a:r>
          </a:p>
        </p:txBody>
      </p:sp>
      <p:sp>
        <p:nvSpPr>
          <p:cNvPr id="4" name="TextBox 3"/>
          <p:cNvSpPr txBox="1"/>
          <p:nvPr/>
        </p:nvSpPr>
        <p:spPr>
          <a:xfrm>
            <a:off x="1182567" y="1700734"/>
            <a:ext cx="7332784" cy="646331"/>
          </a:xfrm>
          <a:prstGeom prst="rect">
            <a:avLst/>
          </a:prstGeom>
          <a:noFill/>
          <a:ln>
            <a:solidFill>
              <a:schemeClr val="accent1"/>
            </a:solidFill>
            <a:prstDash val="dashDot"/>
          </a:ln>
        </p:spPr>
        <p:txBody>
          <a:bodyPr wrap="square" rtlCol="0">
            <a:spAutoFit/>
          </a:bodyPr>
          <a:lstStyle/>
          <a:p>
            <a:r>
              <a:rPr lang="en-US" sz="1800" dirty="0"/>
              <a:t>Distribution of the number of interruptions per day in a large computer network</a:t>
            </a:r>
          </a:p>
        </p:txBody>
      </p:sp>
      <p:pic>
        <p:nvPicPr>
          <p:cNvPr id="5" name="Picture 4"/>
          <p:cNvPicPr>
            <a:picLocks noChangeAspect="1"/>
          </p:cNvPicPr>
          <p:nvPr/>
        </p:nvPicPr>
        <p:blipFill>
          <a:blip r:embed="rId2"/>
          <a:stretch>
            <a:fillRect/>
          </a:stretch>
        </p:blipFill>
        <p:spPr>
          <a:xfrm>
            <a:off x="686029" y="4125525"/>
            <a:ext cx="8325858" cy="2025701"/>
          </a:xfrm>
          <a:prstGeom prst="rect">
            <a:avLst/>
          </a:prstGeom>
        </p:spPr>
      </p:pic>
      <p:sp>
        <p:nvSpPr>
          <p:cNvPr id="10" name="Rectangle 9"/>
          <p:cNvSpPr/>
          <p:nvPr/>
        </p:nvSpPr>
        <p:spPr>
          <a:xfrm>
            <a:off x="2562958" y="2439923"/>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p:spTree>
    <p:extLst>
      <p:ext uri="{BB962C8B-B14F-4D97-AF65-F5344CB8AC3E}">
        <p14:creationId xmlns:p14="http://schemas.microsoft.com/office/powerpoint/2010/main" val="3792595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p:txBody>
          <a:bodyPr>
            <a:normAutofit/>
          </a:bodyPr>
          <a:lstStyle/>
          <a:p>
            <a:pPr>
              <a:lnSpc>
                <a:spcPct val="150000"/>
              </a:lnSpc>
            </a:pPr>
            <a:r>
              <a:rPr lang="en-US" sz="1800" dirty="0"/>
              <a:t>The cumulative distribution function (CDF) of a random variable is another method to describe the distribution of random variables. </a:t>
            </a:r>
          </a:p>
          <a:p>
            <a:pPr>
              <a:lnSpc>
                <a:spcPct val="150000"/>
              </a:lnSpc>
            </a:pPr>
            <a:r>
              <a:rPr lang="en-US" sz="1800" dirty="0"/>
              <a:t>The advantage of the CDF is that it can be defined for any kind of random variable (</a:t>
            </a:r>
            <a:r>
              <a:rPr lang="en-US" sz="1800" b="1" dirty="0"/>
              <a:t>discrete</a:t>
            </a:r>
            <a:r>
              <a:rPr lang="en-US" sz="1800" dirty="0"/>
              <a:t>, </a:t>
            </a:r>
            <a:r>
              <a:rPr lang="en-US" sz="1800" b="1" dirty="0"/>
              <a:t>continuous</a:t>
            </a:r>
            <a:r>
              <a:rPr lang="en-US" sz="1800" dirty="0"/>
              <a:t>)</a:t>
            </a:r>
          </a:p>
        </p:txBody>
      </p:sp>
      <p:sp>
        <p:nvSpPr>
          <p:cNvPr id="4" name="TextBox 3"/>
          <p:cNvSpPr txBox="1"/>
          <p:nvPr/>
        </p:nvSpPr>
        <p:spPr>
          <a:xfrm>
            <a:off x="605117" y="860612"/>
            <a:ext cx="5197257" cy="400110"/>
          </a:xfrm>
          <a:prstGeom prst="rect">
            <a:avLst/>
          </a:prstGeom>
          <a:noFill/>
        </p:spPr>
        <p:txBody>
          <a:bodyPr wrap="none" rtlCol="0">
            <a:spAutoFit/>
          </a:bodyPr>
          <a:lstStyle/>
          <a:p>
            <a:r>
              <a:rPr lang="en-US" sz="2000" b="1" dirty="0" smtClean="0"/>
              <a:t>Cumulative </a:t>
            </a:r>
            <a:r>
              <a:rPr lang="en-US" sz="2000" b="1" dirty="0"/>
              <a:t>Distribution Function – CDF :</a:t>
            </a:r>
            <a:endParaRPr lang="en-US" sz="2000" dirty="0"/>
          </a:p>
        </p:txBody>
      </p:sp>
    </p:spTree>
    <p:extLst>
      <p:ext uri="{BB962C8B-B14F-4D97-AF65-F5344CB8AC3E}">
        <p14:creationId xmlns:p14="http://schemas.microsoft.com/office/powerpoint/2010/main" val="1727843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pSp>
        <p:nvGrpSpPr>
          <p:cNvPr id="4" name="Group 3"/>
          <p:cNvGrpSpPr>
            <a:grpSpLocks/>
          </p:cNvGrpSpPr>
          <p:nvPr/>
        </p:nvGrpSpPr>
        <p:grpSpPr bwMode="auto">
          <a:xfrm>
            <a:off x="531111" y="2026371"/>
            <a:ext cx="3714750" cy="3429000"/>
            <a:chOff x="-3" y="-3"/>
            <a:chExt cx="1074" cy="3314"/>
          </a:xfrm>
        </p:grpSpPr>
        <p:grpSp>
          <p:nvGrpSpPr>
            <p:cNvPr id="5" name="Group 4"/>
            <p:cNvGrpSpPr>
              <a:grpSpLocks/>
            </p:cNvGrpSpPr>
            <p:nvPr/>
          </p:nvGrpSpPr>
          <p:grpSpPr bwMode="auto">
            <a:xfrm>
              <a:off x="0" y="0"/>
              <a:ext cx="1068" cy="3308"/>
              <a:chOff x="0" y="0"/>
              <a:chExt cx="1068" cy="3308"/>
            </a:xfrm>
          </p:grpSpPr>
          <p:grpSp>
            <p:nvGrpSpPr>
              <p:cNvPr id="7" name="Group 5"/>
              <p:cNvGrpSpPr>
                <a:grpSpLocks/>
              </p:cNvGrpSpPr>
              <p:nvPr/>
            </p:nvGrpSpPr>
            <p:grpSpPr bwMode="auto">
              <a:xfrm>
                <a:off x="0" y="0"/>
                <a:ext cx="453" cy="374"/>
                <a:chOff x="0" y="0"/>
                <a:chExt cx="453" cy="374"/>
              </a:xfrm>
            </p:grpSpPr>
            <p:sp>
              <p:nvSpPr>
                <p:cNvPr id="47" name="Rectangle 6"/>
                <p:cNvSpPr>
                  <a:spLocks noChangeArrowheads="1"/>
                </p:cNvSpPr>
                <p:nvPr/>
              </p:nvSpPr>
              <p:spPr bwMode="auto">
                <a:xfrm>
                  <a:off x="43" y="0"/>
                  <a:ext cx="36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x</a:t>
                  </a:r>
                  <a:endParaRPr lang="en-US" altLang="en-US" sz="1800">
                    <a:latin typeface="Arial Unicode MS" pitchFamily="34" charset="-128"/>
                    <a:ea typeface="Arial Unicode MS" pitchFamily="34" charset="-128"/>
                  </a:endParaRPr>
                </a:p>
                <a:p>
                  <a:pPr algn="ctr"/>
                  <a:endParaRPr lang="en-US" altLang="en-US" sz="1800">
                    <a:latin typeface="Times New Roman" panose="02020603050405020304" pitchFamily="18" charset="0"/>
                  </a:endParaRPr>
                </a:p>
              </p:txBody>
            </p:sp>
            <p:sp>
              <p:nvSpPr>
                <p:cNvPr id="48" name="Rectangle 7"/>
                <p:cNvSpPr>
                  <a:spLocks noChangeArrowheads="1"/>
                </p:cNvSpPr>
                <p:nvPr/>
              </p:nvSpPr>
              <p:spPr bwMode="auto">
                <a:xfrm>
                  <a:off x="0" y="0"/>
                  <a:ext cx="453"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8" name="Group 8"/>
              <p:cNvGrpSpPr>
                <a:grpSpLocks/>
              </p:cNvGrpSpPr>
              <p:nvPr/>
            </p:nvGrpSpPr>
            <p:grpSpPr bwMode="auto">
              <a:xfrm>
                <a:off x="453" y="0"/>
                <a:ext cx="615" cy="374"/>
                <a:chOff x="453" y="0"/>
                <a:chExt cx="615" cy="374"/>
              </a:xfrm>
            </p:grpSpPr>
            <p:sp>
              <p:nvSpPr>
                <p:cNvPr id="45" name="Rectangle 9"/>
                <p:cNvSpPr>
                  <a:spLocks noChangeArrowheads="1"/>
                </p:cNvSpPr>
                <p:nvPr/>
              </p:nvSpPr>
              <p:spPr bwMode="auto">
                <a:xfrm>
                  <a:off x="496" y="0"/>
                  <a:ext cx="529"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P(x≤A)</a:t>
                  </a:r>
                  <a:endParaRPr lang="en-US" altLang="en-US" sz="1800">
                    <a:latin typeface="Arial Unicode MS" pitchFamily="34" charset="-128"/>
                    <a:ea typeface="Arial Unicode MS" pitchFamily="34" charset="-128"/>
                  </a:endParaRPr>
                </a:p>
                <a:p>
                  <a:pPr algn="ctr"/>
                  <a:endParaRPr lang="en-US" altLang="en-US" sz="1800">
                    <a:latin typeface="Times New Roman" panose="02020603050405020304" pitchFamily="18" charset="0"/>
                  </a:endParaRPr>
                </a:p>
              </p:txBody>
            </p:sp>
            <p:sp>
              <p:nvSpPr>
                <p:cNvPr id="46" name="Rectangle 10"/>
                <p:cNvSpPr>
                  <a:spLocks noChangeArrowheads="1"/>
                </p:cNvSpPr>
                <p:nvPr/>
              </p:nvSpPr>
              <p:spPr bwMode="auto">
                <a:xfrm>
                  <a:off x="453" y="0"/>
                  <a:ext cx="615"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9" name="Group 11"/>
              <p:cNvGrpSpPr>
                <a:grpSpLocks/>
              </p:cNvGrpSpPr>
              <p:nvPr/>
            </p:nvGrpSpPr>
            <p:grpSpPr bwMode="auto">
              <a:xfrm>
                <a:off x="0" y="374"/>
                <a:ext cx="453" cy="489"/>
                <a:chOff x="0" y="374"/>
                <a:chExt cx="453" cy="489"/>
              </a:xfrm>
            </p:grpSpPr>
            <p:sp>
              <p:nvSpPr>
                <p:cNvPr id="43" name="Rectangle 12"/>
                <p:cNvSpPr>
                  <a:spLocks noChangeArrowheads="1"/>
                </p:cNvSpPr>
                <p:nvPr/>
              </p:nvSpPr>
              <p:spPr bwMode="auto">
                <a:xfrm>
                  <a:off x="43" y="374"/>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1</a:t>
                  </a:r>
                </a:p>
                <a:p>
                  <a:pPr algn="ctr"/>
                  <a:endParaRPr lang="en-US" altLang="en-US" sz="1800">
                    <a:latin typeface="Times New Roman" panose="02020603050405020304" pitchFamily="18" charset="0"/>
                  </a:endParaRPr>
                </a:p>
              </p:txBody>
            </p:sp>
            <p:sp>
              <p:nvSpPr>
                <p:cNvPr id="44" name="Rectangle 13"/>
                <p:cNvSpPr>
                  <a:spLocks noChangeArrowheads="1"/>
                </p:cNvSpPr>
                <p:nvPr/>
              </p:nvSpPr>
              <p:spPr bwMode="auto">
                <a:xfrm>
                  <a:off x="0" y="374"/>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0" name="Group 14"/>
              <p:cNvGrpSpPr>
                <a:grpSpLocks/>
              </p:cNvGrpSpPr>
              <p:nvPr/>
            </p:nvGrpSpPr>
            <p:grpSpPr bwMode="auto">
              <a:xfrm>
                <a:off x="453" y="374"/>
                <a:ext cx="615" cy="489"/>
                <a:chOff x="453" y="374"/>
                <a:chExt cx="615" cy="489"/>
              </a:xfrm>
            </p:grpSpPr>
            <p:sp>
              <p:nvSpPr>
                <p:cNvPr id="41" name="Rectangle 15"/>
                <p:cNvSpPr>
                  <a:spLocks noChangeArrowheads="1"/>
                </p:cNvSpPr>
                <p:nvPr/>
              </p:nvSpPr>
              <p:spPr bwMode="auto">
                <a:xfrm>
                  <a:off x="496" y="374"/>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P(x≤1)</a:t>
                  </a:r>
                  <a:r>
                    <a:rPr lang="en-US" altLang="en-US" sz="1800">
                      <a:latin typeface="Arial Unicode MS" pitchFamily="34" charset="-128"/>
                      <a:ea typeface="Arial Unicode MS" pitchFamily="34" charset="-128"/>
                    </a:rPr>
                    <a:t>=1/6</a:t>
                  </a:r>
                </a:p>
                <a:p>
                  <a:pPr algn="ctr"/>
                  <a:endParaRPr lang="en-US" altLang="en-US" sz="1800">
                    <a:latin typeface="Times New Roman" panose="02020603050405020304" pitchFamily="18" charset="0"/>
                  </a:endParaRPr>
                </a:p>
              </p:txBody>
            </p:sp>
            <p:sp>
              <p:nvSpPr>
                <p:cNvPr id="42" name="Rectangle 16"/>
                <p:cNvSpPr>
                  <a:spLocks noChangeArrowheads="1"/>
                </p:cNvSpPr>
                <p:nvPr/>
              </p:nvSpPr>
              <p:spPr bwMode="auto">
                <a:xfrm>
                  <a:off x="453" y="374"/>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1" name="Group 17"/>
              <p:cNvGrpSpPr>
                <a:grpSpLocks/>
              </p:cNvGrpSpPr>
              <p:nvPr/>
            </p:nvGrpSpPr>
            <p:grpSpPr bwMode="auto">
              <a:xfrm>
                <a:off x="0" y="863"/>
                <a:ext cx="453" cy="489"/>
                <a:chOff x="0" y="863"/>
                <a:chExt cx="453" cy="489"/>
              </a:xfrm>
            </p:grpSpPr>
            <p:sp>
              <p:nvSpPr>
                <p:cNvPr id="39" name="Rectangle 18"/>
                <p:cNvSpPr>
                  <a:spLocks noChangeArrowheads="1"/>
                </p:cNvSpPr>
                <p:nvPr/>
              </p:nvSpPr>
              <p:spPr bwMode="auto">
                <a:xfrm>
                  <a:off x="43" y="863"/>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2</a:t>
                  </a:r>
                </a:p>
                <a:p>
                  <a:pPr algn="ctr"/>
                  <a:endParaRPr lang="en-US" altLang="en-US" sz="1800">
                    <a:latin typeface="Times New Roman" panose="02020603050405020304" pitchFamily="18" charset="0"/>
                  </a:endParaRPr>
                </a:p>
              </p:txBody>
            </p:sp>
            <p:sp>
              <p:nvSpPr>
                <p:cNvPr id="40" name="Rectangle 19"/>
                <p:cNvSpPr>
                  <a:spLocks noChangeArrowheads="1"/>
                </p:cNvSpPr>
                <p:nvPr/>
              </p:nvSpPr>
              <p:spPr bwMode="auto">
                <a:xfrm>
                  <a:off x="0" y="863"/>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2" name="Group 20"/>
              <p:cNvGrpSpPr>
                <a:grpSpLocks/>
              </p:cNvGrpSpPr>
              <p:nvPr/>
            </p:nvGrpSpPr>
            <p:grpSpPr bwMode="auto">
              <a:xfrm>
                <a:off x="453" y="863"/>
                <a:ext cx="615" cy="489"/>
                <a:chOff x="453" y="863"/>
                <a:chExt cx="615" cy="489"/>
              </a:xfrm>
            </p:grpSpPr>
            <p:sp>
              <p:nvSpPr>
                <p:cNvPr id="37" name="Rectangle 21"/>
                <p:cNvSpPr>
                  <a:spLocks noChangeArrowheads="1"/>
                </p:cNvSpPr>
                <p:nvPr/>
              </p:nvSpPr>
              <p:spPr bwMode="auto">
                <a:xfrm>
                  <a:off x="496" y="863"/>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P(x≤2)</a:t>
                  </a:r>
                  <a:r>
                    <a:rPr lang="en-US" altLang="en-US" sz="1800">
                      <a:latin typeface="Arial Unicode MS" pitchFamily="34" charset="-128"/>
                      <a:ea typeface="Arial Unicode MS" pitchFamily="34" charset="-128"/>
                    </a:rPr>
                    <a:t>=2/6</a:t>
                  </a:r>
                </a:p>
                <a:p>
                  <a:pPr algn="ctr"/>
                  <a:endParaRPr lang="en-US" altLang="en-US" sz="1800">
                    <a:latin typeface="Times New Roman" panose="02020603050405020304" pitchFamily="18" charset="0"/>
                  </a:endParaRPr>
                </a:p>
              </p:txBody>
            </p:sp>
            <p:sp>
              <p:nvSpPr>
                <p:cNvPr id="38" name="Rectangle 22"/>
                <p:cNvSpPr>
                  <a:spLocks noChangeArrowheads="1"/>
                </p:cNvSpPr>
                <p:nvPr/>
              </p:nvSpPr>
              <p:spPr bwMode="auto">
                <a:xfrm>
                  <a:off x="453" y="863"/>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3" name="Group 23"/>
              <p:cNvGrpSpPr>
                <a:grpSpLocks/>
              </p:cNvGrpSpPr>
              <p:nvPr/>
            </p:nvGrpSpPr>
            <p:grpSpPr bwMode="auto">
              <a:xfrm>
                <a:off x="0" y="1352"/>
                <a:ext cx="453" cy="489"/>
                <a:chOff x="0" y="1352"/>
                <a:chExt cx="453" cy="489"/>
              </a:xfrm>
            </p:grpSpPr>
            <p:sp>
              <p:nvSpPr>
                <p:cNvPr id="35" name="Rectangle 24"/>
                <p:cNvSpPr>
                  <a:spLocks noChangeArrowheads="1"/>
                </p:cNvSpPr>
                <p:nvPr/>
              </p:nvSpPr>
              <p:spPr bwMode="auto">
                <a:xfrm>
                  <a:off x="43" y="1352"/>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3</a:t>
                  </a:r>
                </a:p>
                <a:p>
                  <a:pPr algn="ctr"/>
                  <a:endParaRPr lang="en-US" altLang="en-US" sz="1800">
                    <a:latin typeface="Times New Roman" panose="02020603050405020304" pitchFamily="18" charset="0"/>
                  </a:endParaRPr>
                </a:p>
              </p:txBody>
            </p:sp>
            <p:sp>
              <p:nvSpPr>
                <p:cNvPr id="36" name="Rectangle 25"/>
                <p:cNvSpPr>
                  <a:spLocks noChangeArrowheads="1"/>
                </p:cNvSpPr>
                <p:nvPr/>
              </p:nvSpPr>
              <p:spPr bwMode="auto">
                <a:xfrm>
                  <a:off x="0" y="1352"/>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4" name="Group 26"/>
              <p:cNvGrpSpPr>
                <a:grpSpLocks/>
              </p:cNvGrpSpPr>
              <p:nvPr/>
            </p:nvGrpSpPr>
            <p:grpSpPr bwMode="auto">
              <a:xfrm>
                <a:off x="453" y="1352"/>
                <a:ext cx="615" cy="489"/>
                <a:chOff x="453" y="1352"/>
                <a:chExt cx="615" cy="489"/>
              </a:xfrm>
            </p:grpSpPr>
            <p:sp>
              <p:nvSpPr>
                <p:cNvPr id="33" name="Rectangle 27"/>
                <p:cNvSpPr>
                  <a:spLocks noChangeArrowheads="1"/>
                </p:cNvSpPr>
                <p:nvPr/>
              </p:nvSpPr>
              <p:spPr bwMode="auto">
                <a:xfrm>
                  <a:off x="496" y="1352"/>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P(x≤3)</a:t>
                  </a:r>
                  <a:r>
                    <a:rPr lang="en-US" altLang="en-US" sz="1800">
                      <a:latin typeface="Arial Unicode MS" pitchFamily="34" charset="-128"/>
                      <a:ea typeface="Arial Unicode MS" pitchFamily="34" charset="-128"/>
                    </a:rPr>
                    <a:t>=3/6</a:t>
                  </a:r>
                </a:p>
                <a:p>
                  <a:pPr algn="ctr"/>
                  <a:endParaRPr lang="en-US" altLang="en-US" sz="1800">
                    <a:latin typeface="Times New Roman" panose="02020603050405020304" pitchFamily="18" charset="0"/>
                  </a:endParaRPr>
                </a:p>
              </p:txBody>
            </p:sp>
            <p:sp>
              <p:nvSpPr>
                <p:cNvPr id="34" name="Rectangle 28"/>
                <p:cNvSpPr>
                  <a:spLocks noChangeArrowheads="1"/>
                </p:cNvSpPr>
                <p:nvPr/>
              </p:nvSpPr>
              <p:spPr bwMode="auto">
                <a:xfrm>
                  <a:off x="453" y="1352"/>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5" name="Group 29"/>
              <p:cNvGrpSpPr>
                <a:grpSpLocks/>
              </p:cNvGrpSpPr>
              <p:nvPr/>
            </p:nvGrpSpPr>
            <p:grpSpPr bwMode="auto">
              <a:xfrm>
                <a:off x="0" y="1841"/>
                <a:ext cx="453" cy="489"/>
                <a:chOff x="0" y="1841"/>
                <a:chExt cx="453" cy="489"/>
              </a:xfrm>
            </p:grpSpPr>
            <p:sp>
              <p:nvSpPr>
                <p:cNvPr id="31" name="Rectangle 30"/>
                <p:cNvSpPr>
                  <a:spLocks noChangeArrowheads="1"/>
                </p:cNvSpPr>
                <p:nvPr/>
              </p:nvSpPr>
              <p:spPr bwMode="auto">
                <a:xfrm>
                  <a:off x="43" y="1841"/>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4</a:t>
                  </a:r>
                </a:p>
                <a:p>
                  <a:pPr algn="ctr"/>
                  <a:endParaRPr lang="en-US" altLang="en-US" sz="1800">
                    <a:latin typeface="Times New Roman" panose="02020603050405020304" pitchFamily="18" charset="0"/>
                  </a:endParaRPr>
                </a:p>
              </p:txBody>
            </p:sp>
            <p:sp>
              <p:nvSpPr>
                <p:cNvPr id="32" name="Rectangle 31"/>
                <p:cNvSpPr>
                  <a:spLocks noChangeArrowheads="1"/>
                </p:cNvSpPr>
                <p:nvPr/>
              </p:nvSpPr>
              <p:spPr bwMode="auto">
                <a:xfrm>
                  <a:off x="0" y="1841"/>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6" name="Group 32"/>
              <p:cNvGrpSpPr>
                <a:grpSpLocks/>
              </p:cNvGrpSpPr>
              <p:nvPr/>
            </p:nvGrpSpPr>
            <p:grpSpPr bwMode="auto">
              <a:xfrm>
                <a:off x="453" y="1841"/>
                <a:ext cx="615" cy="489"/>
                <a:chOff x="453" y="1841"/>
                <a:chExt cx="615" cy="489"/>
              </a:xfrm>
            </p:grpSpPr>
            <p:sp>
              <p:nvSpPr>
                <p:cNvPr id="29" name="Rectangle 33"/>
                <p:cNvSpPr>
                  <a:spLocks noChangeArrowheads="1"/>
                </p:cNvSpPr>
                <p:nvPr/>
              </p:nvSpPr>
              <p:spPr bwMode="auto">
                <a:xfrm>
                  <a:off x="496" y="1841"/>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P(x≤4)</a:t>
                  </a:r>
                  <a:r>
                    <a:rPr lang="en-US" altLang="en-US" sz="1800">
                      <a:latin typeface="Arial Unicode MS" pitchFamily="34" charset="-128"/>
                      <a:ea typeface="Arial Unicode MS" pitchFamily="34" charset="-128"/>
                    </a:rPr>
                    <a:t>=4/6</a:t>
                  </a:r>
                </a:p>
                <a:p>
                  <a:pPr algn="ctr"/>
                  <a:endParaRPr lang="en-US" altLang="en-US" sz="1800">
                    <a:latin typeface="Times New Roman" panose="02020603050405020304" pitchFamily="18" charset="0"/>
                  </a:endParaRPr>
                </a:p>
              </p:txBody>
            </p:sp>
            <p:sp>
              <p:nvSpPr>
                <p:cNvPr id="30" name="Rectangle 34"/>
                <p:cNvSpPr>
                  <a:spLocks noChangeArrowheads="1"/>
                </p:cNvSpPr>
                <p:nvPr/>
              </p:nvSpPr>
              <p:spPr bwMode="auto">
                <a:xfrm>
                  <a:off x="453" y="1841"/>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7" name="Group 35"/>
              <p:cNvGrpSpPr>
                <a:grpSpLocks/>
              </p:cNvGrpSpPr>
              <p:nvPr/>
            </p:nvGrpSpPr>
            <p:grpSpPr bwMode="auto">
              <a:xfrm>
                <a:off x="0" y="2330"/>
                <a:ext cx="453" cy="489"/>
                <a:chOff x="0" y="2330"/>
                <a:chExt cx="453" cy="489"/>
              </a:xfrm>
            </p:grpSpPr>
            <p:sp>
              <p:nvSpPr>
                <p:cNvPr id="27" name="Rectangle 36"/>
                <p:cNvSpPr>
                  <a:spLocks noChangeArrowheads="1"/>
                </p:cNvSpPr>
                <p:nvPr/>
              </p:nvSpPr>
              <p:spPr bwMode="auto">
                <a:xfrm>
                  <a:off x="43" y="2330"/>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5</a:t>
                  </a:r>
                </a:p>
                <a:p>
                  <a:pPr algn="ctr"/>
                  <a:endParaRPr lang="en-US" altLang="en-US" sz="1800">
                    <a:latin typeface="Times New Roman" panose="02020603050405020304" pitchFamily="18" charset="0"/>
                  </a:endParaRPr>
                </a:p>
              </p:txBody>
            </p:sp>
            <p:sp>
              <p:nvSpPr>
                <p:cNvPr id="28" name="Rectangle 37"/>
                <p:cNvSpPr>
                  <a:spLocks noChangeArrowheads="1"/>
                </p:cNvSpPr>
                <p:nvPr/>
              </p:nvSpPr>
              <p:spPr bwMode="auto">
                <a:xfrm>
                  <a:off x="0" y="2330"/>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8" name="Group 38"/>
              <p:cNvGrpSpPr>
                <a:grpSpLocks/>
              </p:cNvGrpSpPr>
              <p:nvPr/>
            </p:nvGrpSpPr>
            <p:grpSpPr bwMode="auto">
              <a:xfrm>
                <a:off x="453" y="2330"/>
                <a:ext cx="615" cy="489"/>
                <a:chOff x="453" y="2330"/>
                <a:chExt cx="615" cy="489"/>
              </a:xfrm>
            </p:grpSpPr>
            <p:sp>
              <p:nvSpPr>
                <p:cNvPr id="25" name="Rectangle 39"/>
                <p:cNvSpPr>
                  <a:spLocks noChangeArrowheads="1"/>
                </p:cNvSpPr>
                <p:nvPr/>
              </p:nvSpPr>
              <p:spPr bwMode="auto">
                <a:xfrm>
                  <a:off x="496" y="2330"/>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P(x≤5)</a:t>
                  </a:r>
                  <a:r>
                    <a:rPr lang="en-US" altLang="en-US" sz="1800">
                      <a:latin typeface="Arial Unicode MS" pitchFamily="34" charset="-128"/>
                      <a:ea typeface="Arial Unicode MS" pitchFamily="34" charset="-128"/>
                    </a:rPr>
                    <a:t>=5/6</a:t>
                  </a:r>
                </a:p>
                <a:p>
                  <a:pPr algn="ctr"/>
                  <a:endParaRPr lang="en-US" altLang="en-US" sz="1800">
                    <a:latin typeface="Times New Roman" panose="02020603050405020304" pitchFamily="18" charset="0"/>
                  </a:endParaRPr>
                </a:p>
              </p:txBody>
            </p:sp>
            <p:sp>
              <p:nvSpPr>
                <p:cNvPr id="26" name="Rectangle 40"/>
                <p:cNvSpPr>
                  <a:spLocks noChangeArrowheads="1"/>
                </p:cNvSpPr>
                <p:nvPr/>
              </p:nvSpPr>
              <p:spPr bwMode="auto">
                <a:xfrm>
                  <a:off x="453" y="2330"/>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19" name="Group 41"/>
              <p:cNvGrpSpPr>
                <a:grpSpLocks/>
              </p:cNvGrpSpPr>
              <p:nvPr/>
            </p:nvGrpSpPr>
            <p:grpSpPr bwMode="auto">
              <a:xfrm>
                <a:off x="0" y="2819"/>
                <a:ext cx="453" cy="489"/>
                <a:chOff x="0" y="2819"/>
                <a:chExt cx="453" cy="489"/>
              </a:xfrm>
            </p:grpSpPr>
            <p:sp>
              <p:nvSpPr>
                <p:cNvPr id="23" name="Rectangle 42"/>
                <p:cNvSpPr>
                  <a:spLocks noChangeArrowheads="1"/>
                </p:cNvSpPr>
                <p:nvPr/>
              </p:nvSpPr>
              <p:spPr bwMode="auto">
                <a:xfrm>
                  <a:off x="43" y="2819"/>
                  <a:ext cx="367"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a:latin typeface="Arial Unicode MS" pitchFamily="34" charset="-128"/>
                      <a:ea typeface="Arial Unicode MS" pitchFamily="34" charset="-128"/>
                    </a:rPr>
                    <a:t>6</a:t>
                  </a:r>
                </a:p>
                <a:p>
                  <a:pPr algn="ctr"/>
                  <a:endParaRPr lang="en-US" altLang="en-US" sz="1800">
                    <a:latin typeface="Times New Roman" panose="02020603050405020304" pitchFamily="18" charset="0"/>
                  </a:endParaRPr>
                </a:p>
              </p:txBody>
            </p:sp>
            <p:sp>
              <p:nvSpPr>
                <p:cNvPr id="24" name="Rectangle 43"/>
                <p:cNvSpPr>
                  <a:spLocks noChangeArrowheads="1"/>
                </p:cNvSpPr>
                <p:nvPr/>
              </p:nvSpPr>
              <p:spPr bwMode="auto">
                <a:xfrm>
                  <a:off x="0" y="2819"/>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20" name="Group 44"/>
              <p:cNvGrpSpPr>
                <a:grpSpLocks/>
              </p:cNvGrpSpPr>
              <p:nvPr/>
            </p:nvGrpSpPr>
            <p:grpSpPr bwMode="auto">
              <a:xfrm>
                <a:off x="453" y="2819"/>
                <a:ext cx="615" cy="489"/>
                <a:chOff x="453" y="2819"/>
                <a:chExt cx="615" cy="489"/>
              </a:xfrm>
            </p:grpSpPr>
            <p:sp>
              <p:nvSpPr>
                <p:cNvPr id="21" name="Rectangle 45"/>
                <p:cNvSpPr>
                  <a:spLocks noChangeArrowheads="1"/>
                </p:cNvSpPr>
                <p:nvPr/>
              </p:nvSpPr>
              <p:spPr bwMode="auto">
                <a:xfrm>
                  <a:off x="496" y="2819"/>
                  <a:ext cx="529" cy="4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pPr algn="ctr" eaLnBrk="1" hangingPunct="1"/>
                  <a:r>
                    <a:rPr lang="en-US" altLang="en-US" sz="1800" i="1">
                      <a:latin typeface="Arial Unicode MS" pitchFamily="34" charset="-128"/>
                      <a:ea typeface="Arial Unicode MS" pitchFamily="34" charset="-128"/>
                    </a:rPr>
                    <a:t>P(x≤6)</a:t>
                  </a:r>
                  <a:r>
                    <a:rPr lang="en-US" altLang="en-US" sz="1800">
                      <a:latin typeface="Arial Unicode MS" pitchFamily="34" charset="-128"/>
                      <a:ea typeface="Arial Unicode MS" pitchFamily="34" charset="-128"/>
                    </a:rPr>
                    <a:t>=6/6</a:t>
                  </a:r>
                </a:p>
                <a:p>
                  <a:pPr algn="ctr"/>
                  <a:endParaRPr lang="en-US" altLang="en-US" sz="1800">
                    <a:latin typeface="Times New Roman" panose="02020603050405020304" pitchFamily="18" charset="0"/>
                  </a:endParaRPr>
                </a:p>
              </p:txBody>
            </p:sp>
            <p:sp>
              <p:nvSpPr>
                <p:cNvPr id="22" name="Rectangle 46"/>
                <p:cNvSpPr>
                  <a:spLocks noChangeArrowheads="1"/>
                </p:cNvSpPr>
                <p:nvPr/>
              </p:nvSpPr>
              <p:spPr bwMode="auto">
                <a:xfrm>
                  <a:off x="453" y="2819"/>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sp>
          <p:nvSpPr>
            <p:cNvPr id="6" name="Rectangle 47"/>
            <p:cNvSpPr>
              <a:spLocks noChangeArrowheads="1"/>
            </p:cNvSpPr>
            <p:nvPr/>
          </p:nvSpPr>
          <p:spPr bwMode="auto">
            <a:xfrm>
              <a:off x="-3" y="-3"/>
              <a:ext cx="1074" cy="331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1050"/>
            </a:p>
          </p:txBody>
        </p:sp>
      </p:grpSp>
      <p:grpSp>
        <p:nvGrpSpPr>
          <p:cNvPr id="49" name="Group 39"/>
          <p:cNvGrpSpPr>
            <a:grpSpLocks/>
          </p:cNvGrpSpPr>
          <p:nvPr/>
        </p:nvGrpSpPr>
        <p:grpSpPr bwMode="auto">
          <a:xfrm>
            <a:off x="4561623" y="2521671"/>
            <a:ext cx="4720728" cy="2130029"/>
            <a:chOff x="1008" y="1702"/>
            <a:chExt cx="3840" cy="1789"/>
          </a:xfrm>
        </p:grpSpPr>
        <p:grpSp>
          <p:nvGrpSpPr>
            <p:cNvPr id="50" name="Group 4"/>
            <p:cNvGrpSpPr>
              <a:grpSpLocks/>
            </p:cNvGrpSpPr>
            <p:nvPr/>
          </p:nvGrpSpPr>
          <p:grpSpPr bwMode="auto">
            <a:xfrm>
              <a:off x="2738" y="1885"/>
              <a:ext cx="1448" cy="1171"/>
              <a:chOff x="2450" y="1933"/>
              <a:chExt cx="1448" cy="1171"/>
            </a:xfrm>
          </p:grpSpPr>
          <p:sp>
            <p:nvSpPr>
              <p:cNvPr id="76" name="Rectangle 5"/>
              <p:cNvSpPr>
                <a:spLocks noChangeArrowheads="1"/>
              </p:cNvSpPr>
              <p:nvPr/>
            </p:nvSpPr>
            <p:spPr bwMode="auto">
              <a:xfrm>
                <a:off x="2450" y="2960"/>
                <a:ext cx="241" cy="141"/>
              </a:xfrm>
              <a:prstGeom prst="rect">
                <a:avLst/>
              </a:prstGeom>
              <a:solidFill>
                <a:schemeClr val="accent1"/>
              </a:solidFill>
              <a:ln w="9525">
                <a:solidFill>
                  <a:schemeClr val="tx1"/>
                </a:solidFill>
                <a:miter lim="800000"/>
                <a:headEnd/>
                <a:tailEnd/>
              </a:ln>
            </p:spPr>
            <p:txBody>
              <a:bodyPr/>
              <a:lstStyle/>
              <a:p>
                <a:endParaRPr lang="en-US" sz="1050"/>
              </a:p>
            </p:txBody>
          </p:sp>
          <p:sp>
            <p:nvSpPr>
              <p:cNvPr id="77" name="Rectangle 6"/>
              <p:cNvSpPr>
                <a:spLocks noChangeArrowheads="1"/>
              </p:cNvSpPr>
              <p:nvPr/>
            </p:nvSpPr>
            <p:spPr bwMode="auto">
              <a:xfrm>
                <a:off x="2691" y="2755"/>
                <a:ext cx="241" cy="346"/>
              </a:xfrm>
              <a:prstGeom prst="rect">
                <a:avLst/>
              </a:prstGeom>
              <a:solidFill>
                <a:schemeClr val="accent1"/>
              </a:solidFill>
              <a:ln w="9525">
                <a:solidFill>
                  <a:schemeClr val="tx1"/>
                </a:solidFill>
                <a:miter lim="800000"/>
                <a:headEnd/>
                <a:tailEnd/>
              </a:ln>
            </p:spPr>
            <p:txBody>
              <a:bodyPr/>
              <a:lstStyle/>
              <a:p>
                <a:endParaRPr lang="en-US" sz="1050"/>
              </a:p>
            </p:txBody>
          </p:sp>
          <p:sp>
            <p:nvSpPr>
              <p:cNvPr id="78" name="Rectangle 7"/>
              <p:cNvSpPr>
                <a:spLocks noChangeArrowheads="1"/>
              </p:cNvSpPr>
              <p:nvPr/>
            </p:nvSpPr>
            <p:spPr bwMode="auto">
              <a:xfrm>
                <a:off x="2932" y="2550"/>
                <a:ext cx="242" cy="554"/>
              </a:xfrm>
              <a:prstGeom prst="rect">
                <a:avLst/>
              </a:prstGeom>
              <a:solidFill>
                <a:schemeClr val="accent1"/>
              </a:solidFill>
              <a:ln w="9525">
                <a:solidFill>
                  <a:schemeClr val="tx1"/>
                </a:solidFill>
                <a:miter lim="800000"/>
                <a:headEnd/>
                <a:tailEnd/>
              </a:ln>
            </p:spPr>
            <p:txBody>
              <a:bodyPr/>
              <a:lstStyle/>
              <a:p>
                <a:endParaRPr lang="en-US" sz="1050"/>
              </a:p>
            </p:txBody>
          </p:sp>
          <p:sp>
            <p:nvSpPr>
              <p:cNvPr id="79" name="Rectangle 8"/>
              <p:cNvSpPr>
                <a:spLocks noChangeArrowheads="1"/>
              </p:cNvSpPr>
              <p:nvPr/>
            </p:nvSpPr>
            <p:spPr bwMode="auto">
              <a:xfrm>
                <a:off x="3174" y="2349"/>
                <a:ext cx="323" cy="752"/>
              </a:xfrm>
              <a:prstGeom prst="rect">
                <a:avLst/>
              </a:prstGeom>
              <a:solidFill>
                <a:schemeClr val="accent1"/>
              </a:solidFill>
              <a:ln w="9525">
                <a:solidFill>
                  <a:schemeClr val="tx1"/>
                </a:solidFill>
                <a:miter lim="800000"/>
                <a:headEnd/>
                <a:tailEnd/>
              </a:ln>
            </p:spPr>
            <p:txBody>
              <a:bodyPr/>
              <a:lstStyle/>
              <a:p>
                <a:endParaRPr lang="en-US" sz="1050"/>
              </a:p>
            </p:txBody>
          </p:sp>
          <p:sp>
            <p:nvSpPr>
              <p:cNvPr id="80" name="Rectangle 9"/>
              <p:cNvSpPr>
                <a:spLocks noChangeArrowheads="1"/>
              </p:cNvSpPr>
              <p:nvPr/>
            </p:nvSpPr>
            <p:spPr bwMode="auto">
              <a:xfrm>
                <a:off x="3415" y="2139"/>
                <a:ext cx="242" cy="962"/>
              </a:xfrm>
              <a:prstGeom prst="rect">
                <a:avLst/>
              </a:prstGeom>
              <a:solidFill>
                <a:schemeClr val="accent1"/>
              </a:solidFill>
              <a:ln w="9525">
                <a:solidFill>
                  <a:schemeClr val="tx1"/>
                </a:solidFill>
                <a:miter lim="800000"/>
                <a:headEnd/>
                <a:tailEnd/>
              </a:ln>
            </p:spPr>
            <p:txBody>
              <a:bodyPr/>
              <a:lstStyle/>
              <a:p>
                <a:endParaRPr lang="en-US" sz="1050"/>
              </a:p>
            </p:txBody>
          </p:sp>
          <p:sp>
            <p:nvSpPr>
              <p:cNvPr id="81" name="Rectangle 10"/>
              <p:cNvSpPr>
                <a:spLocks noChangeArrowheads="1"/>
              </p:cNvSpPr>
              <p:nvPr/>
            </p:nvSpPr>
            <p:spPr bwMode="auto">
              <a:xfrm>
                <a:off x="3657" y="1933"/>
                <a:ext cx="241" cy="1168"/>
              </a:xfrm>
              <a:prstGeom prst="rect">
                <a:avLst/>
              </a:prstGeom>
              <a:solidFill>
                <a:schemeClr val="accent1"/>
              </a:solidFill>
              <a:ln w="9525">
                <a:solidFill>
                  <a:schemeClr val="tx1"/>
                </a:solidFill>
                <a:miter lim="800000"/>
                <a:headEnd/>
                <a:tailEnd/>
              </a:ln>
            </p:spPr>
            <p:txBody>
              <a:bodyPr/>
              <a:lstStyle/>
              <a:p>
                <a:endParaRPr lang="en-US" sz="1050"/>
              </a:p>
            </p:txBody>
          </p:sp>
        </p:grpSp>
        <p:grpSp>
          <p:nvGrpSpPr>
            <p:cNvPr id="51" name="Group 38"/>
            <p:cNvGrpSpPr>
              <a:grpSpLocks/>
            </p:cNvGrpSpPr>
            <p:nvPr/>
          </p:nvGrpSpPr>
          <p:grpSpPr bwMode="auto">
            <a:xfrm>
              <a:off x="1008" y="1702"/>
              <a:ext cx="3840" cy="1789"/>
              <a:chOff x="1008" y="1702"/>
              <a:chExt cx="3840" cy="1789"/>
            </a:xfrm>
          </p:grpSpPr>
          <p:grpSp>
            <p:nvGrpSpPr>
              <p:cNvPr id="52" name="Group 37"/>
              <p:cNvGrpSpPr>
                <a:grpSpLocks/>
              </p:cNvGrpSpPr>
              <p:nvPr/>
            </p:nvGrpSpPr>
            <p:grpSpPr bwMode="auto">
              <a:xfrm>
                <a:off x="1008" y="1702"/>
                <a:ext cx="3840" cy="1789"/>
                <a:chOff x="1008" y="1702"/>
                <a:chExt cx="3840" cy="1789"/>
              </a:xfrm>
            </p:grpSpPr>
            <p:sp>
              <p:nvSpPr>
                <p:cNvPr id="58" name="Line 13"/>
                <p:cNvSpPr>
                  <a:spLocks noChangeShapeType="1"/>
                </p:cNvSpPr>
                <p:nvPr/>
              </p:nvSpPr>
              <p:spPr bwMode="auto">
                <a:xfrm>
                  <a:off x="2617" y="2912"/>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grpSp>
              <p:nvGrpSpPr>
                <p:cNvPr id="59" name="Group 36"/>
                <p:cNvGrpSpPr>
                  <a:grpSpLocks/>
                </p:cNvGrpSpPr>
                <p:nvPr/>
              </p:nvGrpSpPr>
              <p:grpSpPr bwMode="auto">
                <a:xfrm>
                  <a:off x="1008" y="1702"/>
                  <a:ext cx="3840" cy="1789"/>
                  <a:chOff x="1008" y="1702"/>
                  <a:chExt cx="3840" cy="1789"/>
                </a:xfrm>
              </p:grpSpPr>
              <p:sp>
                <p:nvSpPr>
                  <p:cNvPr id="60" name="Line 15"/>
                  <p:cNvSpPr>
                    <a:spLocks noChangeShapeType="1"/>
                  </p:cNvSpPr>
                  <p:nvPr/>
                </p:nvSpPr>
                <p:spPr bwMode="auto">
                  <a:xfrm>
                    <a:off x="2736" y="1872"/>
                    <a:ext cx="0" cy="1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1" name="Line 16"/>
                  <p:cNvSpPr>
                    <a:spLocks noChangeShapeType="1"/>
                  </p:cNvSpPr>
                  <p:nvPr/>
                </p:nvSpPr>
                <p:spPr bwMode="auto">
                  <a:xfrm>
                    <a:off x="1008" y="3058"/>
                    <a:ext cx="34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2" name="Text Box 17"/>
                  <p:cNvSpPr txBox="1">
                    <a:spLocks noChangeArrowheads="1"/>
                  </p:cNvSpPr>
                  <p:nvPr/>
                </p:nvSpPr>
                <p:spPr bwMode="auto">
                  <a:xfrm>
                    <a:off x="4509" y="3080"/>
                    <a:ext cx="339"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1500" b="1" i="1">
                        <a:latin typeface="Times New Roman" panose="02020603050405020304" pitchFamily="18" charset="0"/>
                      </a:rPr>
                      <a:t>x</a:t>
                    </a:r>
                  </a:p>
                </p:txBody>
              </p:sp>
              <p:sp>
                <p:nvSpPr>
                  <p:cNvPr id="63" name="Text Box 18"/>
                  <p:cNvSpPr txBox="1">
                    <a:spLocks noChangeArrowheads="1"/>
                  </p:cNvSpPr>
                  <p:nvPr/>
                </p:nvSpPr>
                <p:spPr bwMode="auto">
                  <a:xfrm>
                    <a:off x="2979" y="1702"/>
                    <a:ext cx="57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1500" b="1" i="1">
                        <a:latin typeface="Times New Roman" panose="02020603050405020304" pitchFamily="18" charset="0"/>
                      </a:rPr>
                      <a:t>P(x)</a:t>
                    </a:r>
                    <a:endParaRPr lang="en-US" altLang="en-US" sz="1500" b="1">
                      <a:latin typeface="Times New Roman" panose="02020603050405020304" pitchFamily="18" charset="0"/>
                    </a:endParaRPr>
                  </a:p>
                </p:txBody>
              </p:sp>
              <p:sp>
                <p:nvSpPr>
                  <p:cNvPr id="64" name="Text Box 19"/>
                  <p:cNvSpPr txBox="1">
                    <a:spLocks noChangeArrowheads="1"/>
                  </p:cNvSpPr>
                  <p:nvPr/>
                </p:nvSpPr>
                <p:spPr bwMode="auto">
                  <a:xfrm>
                    <a:off x="2352" y="2832"/>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1/6</a:t>
                    </a:r>
                  </a:p>
                </p:txBody>
              </p:sp>
              <p:sp>
                <p:nvSpPr>
                  <p:cNvPr id="65" name="Text Box 20"/>
                  <p:cNvSpPr txBox="1">
                    <a:spLocks noChangeArrowheads="1"/>
                  </p:cNvSpPr>
                  <p:nvPr/>
                </p:nvSpPr>
                <p:spPr bwMode="auto">
                  <a:xfrm>
                    <a:off x="2979" y="3140"/>
                    <a:ext cx="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a:t>
                    </a:r>
                  </a:p>
                </p:txBody>
              </p:sp>
              <p:sp>
                <p:nvSpPr>
                  <p:cNvPr id="66" name="Text Box 21"/>
                  <p:cNvSpPr txBox="1">
                    <a:spLocks noChangeArrowheads="1"/>
                  </p:cNvSpPr>
                  <p:nvPr/>
                </p:nvSpPr>
                <p:spPr bwMode="auto">
                  <a:xfrm>
                    <a:off x="3703" y="3140"/>
                    <a:ext cx="8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4</a:t>
                    </a:r>
                  </a:p>
                </p:txBody>
              </p:sp>
              <p:sp>
                <p:nvSpPr>
                  <p:cNvPr id="67" name="Text Box 22"/>
                  <p:cNvSpPr txBox="1">
                    <a:spLocks noChangeArrowheads="1"/>
                  </p:cNvSpPr>
                  <p:nvPr/>
                </p:nvSpPr>
                <p:spPr bwMode="auto">
                  <a:xfrm>
                    <a:off x="3945" y="3140"/>
                    <a:ext cx="9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5</a:t>
                    </a:r>
                  </a:p>
                </p:txBody>
              </p:sp>
              <p:sp>
                <p:nvSpPr>
                  <p:cNvPr id="68" name="Text Box 23"/>
                  <p:cNvSpPr txBox="1">
                    <a:spLocks noChangeArrowheads="1"/>
                  </p:cNvSpPr>
                  <p:nvPr/>
                </p:nvSpPr>
                <p:spPr bwMode="auto">
                  <a:xfrm>
                    <a:off x="4186" y="3140"/>
                    <a:ext cx="12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6</a:t>
                    </a:r>
                  </a:p>
                </p:txBody>
              </p:sp>
              <p:sp>
                <p:nvSpPr>
                  <p:cNvPr id="69" name="Text Box 24"/>
                  <p:cNvSpPr txBox="1">
                    <a:spLocks noChangeArrowheads="1"/>
                  </p:cNvSpPr>
                  <p:nvPr/>
                </p:nvSpPr>
                <p:spPr bwMode="auto">
                  <a:xfrm>
                    <a:off x="3220" y="3140"/>
                    <a:ext cx="10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2</a:t>
                    </a:r>
                  </a:p>
                </p:txBody>
              </p:sp>
              <p:sp>
                <p:nvSpPr>
                  <p:cNvPr id="70" name="Text Box 25"/>
                  <p:cNvSpPr txBox="1">
                    <a:spLocks noChangeArrowheads="1"/>
                  </p:cNvSpPr>
                  <p:nvPr/>
                </p:nvSpPr>
                <p:spPr bwMode="auto">
                  <a:xfrm>
                    <a:off x="3462" y="3140"/>
                    <a:ext cx="106"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3</a:t>
                    </a:r>
                  </a:p>
                </p:txBody>
              </p:sp>
              <p:sp>
                <p:nvSpPr>
                  <p:cNvPr id="71" name="Line 26"/>
                  <p:cNvSpPr>
                    <a:spLocks noChangeShapeType="1"/>
                  </p:cNvSpPr>
                  <p:nvPr/>
                </p:nvSpPr>
                <p:spPr bwMode="auto">
                  <a:xfrm>
                    <a:off x="2617" y="2091"/>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2" name="Line 27"/>
                  <p:cNvSpPr>
                    <a:spLocks noChangeShapeType="1"/>
                  </p:cNvSpPr>
                  <p:nvPr/>
                </p:nvSpPr>
                <p:spPr bwMode="auto">
                  <a:xfrm>
                    <a:off x="2617" y="2707"/>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3" name="Line 28"/>
                  <p:cNvSpPr>
                    <a:spLocks noChangeShapeType="1"/>
                  </p:cNvSpPr>
                  <p:nvPr/>
                </p:nvSpPr>
                <p:spPr bwMode="auto">
                  <a:xfrm>
                    <a:off x="2617" y="2296"/>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4" name="Line 29"/>
                  <p:cNvSpPr>
                    <a:spLocks noChangeShapeType="1"/>
                  </p:cNvSpPr>
                  <p:nvPr/>
                </p:nvSpPr>
                <p:spPr bwMode="auto">
                  <a:xfrm>
                    <a:off x="2617" y="1885"/>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5" name="Line 30"/>
                  <p:cNvSpPr>
                    <a:spLocks noChangeShapeType="1"/>
                  </p:cNvSpPr>
                  <p:nvPr/>
                </p:nvSpPr>
                <p:spPr bwMode="auto">
                  <a:xfrm>
                    <a:off x="2617" y="2502"/>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grpSp>
          </p:grpSp>
          <p:sp>
            <p:nvSpPr>
              <p:cNvPr id="53" name="Text Box 31"/>
              <p:cNvSpPr txBox="1">
                <a:spLocks noChangeArrowheads="1"/>
              </p:cNvSpPr>
              <p:nvPr/>
            </p:nvSpPr>
            <p:spPr bwMode="auto">
              <a:xfrm>
                <a:off x="2336" y="2604"/>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1/3</a:t>
                </a:r>
              </a:p>
            </p:txBody>
          </p:sp>
          <p:sp>
            <p:nvSpPr>
              <p:cNvPr id="54" name="Text Box 32"/>
              <p:cNvSpPr txBox="1">
                <a:spLocks noChangeArrowheads="1"/>
              </p:cNvSpPr>
              <p:nvPr/>
            </p:nvSpPr>
            <p:spPr bwMode="auto">
              <a:xfrm>
                <a:off x="2336" y="2399"/>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1/2</a:t>
                </a:r>
              </a:p>
            </p:txBody>
          </p:sp>
          <p:sp>
            <p:nvSpPr>
              <p:cNvPr id="55" name="Text Box 33"/>
              <p:cNvSpPr txBox="1">
                <a:spLocks noChangeArrowheads="1"/>
              </p:cNvSpPr>
              <p:nvPr/>
            </p:nvSpPr>
            <p:spPr bwMode="auto">
              <a:xfrm>
                <a:off x="2336" y="2194"/>
                <a:ext cx="25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2/3</a:t>
                </a:r>
              </a:p>
            </p:txBody>
          </p:sp>
          <p:sp>
            <p:nvSpPr>
              <p:cNvPr id="56" name="Text Box 34"/>
              <p:cNvSpPr txBox="1">
                <a:spLocks noChangeArrowheads="1"/>
              </p:cNvSpPr>
              <p:nvPr/>
            </p:nvSpPr>
            <p:spPr bwMode="auto">
              <a:xfrm>
                <a:off x="2336" y="1988"/>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5/6</a:t>
                </a:r>
              </a:p>
            </p:txBody>
          </p:sp>
          <p:sp>
            <p:nvSpPr>
              <p:cNvPr id="57" name="Text Box 35"/>
              <p:cNvSpPr txBox="1">
                <a:spLocks noChangeArrowheads="1"/>
              </p:cNvSpPr>
              <p:nvPr/>
            </p:nvSpPr>
            <p:spPr bwMode="auto">
              <a:xfrm>
                <a:off x="2336" y="1783"/>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1.0</a:t>
                </a:r>
              </a:p>
            </p:txBody>
          </p:sp>
        </p:grpSp>
      </p:grpSp>
      <p:sp>
        <p:nvSpPr>
          <p:cNvPr id="3" name="Rectangle 2"/>
          <p:cNvSpPr/>
          <p:nvPr/>
        </p:nvSpPr>
        <p:spPr>
          <a:xfrm>
            <a:off x="375420" y="891557"/>
            <a:ext cx="5838458" cy="461665"/>
          </a:xfrm>
          <a:prstGeom prst="rect">
            <a:avLst/>
          </a:prstGeom>
        </p:spPr>
        <p:txBody>
          <a:bodyPr wrap="none">
            <a:spAutoFit/>
          </a:bodyPr>
          <a:lstStyle/>
          <a:p>
            <a:r>
              <a:rPr lang="en-US" altLang="en-US" sz="2400" b="1" dirty="0"/>
              <a:t>Cumulative distribution function (CDF)</a:t>
            </a:r>
            <a:endParaRPr lang="en-US" sz="2400" b="1" dirty="0"/>
          </a:p>
        </p:txBody>
      </p:sp>
    </p:spTree>
    <p:extLst>
      <p:ext uri="{BB962C8B-B14F-4D97-AF65-F5344CB8AC3E}">
        <p14:creationId xmlns:p14="http://schemas.microsoft.com/office/powerpoint/2010/main" val="1766588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nSpc>
                <a:spcPct val="200000"/>
              </a:lnSpc>
              <a:buFont typeface="Wingdings" panose="05000000000000000000" pitchFamily="2" charset="2"/>
              <a:buChar char="ü"/>
            </a:pPr>
            <a:r>
              <a:rPr lang="en-US" b="1" dirty="0"/>
              <a:t>Binomial</a:t>
            </a:r>
          </a:p>
          <a:p>
            <a:pPr>
              <a:lnSpc>
                <a:spcPct val="200000"/>
              </a:lnSpc>
              <a:buFont typeface="Wingdings" panose="05000000000000000000" pitchFamily="2" charset="2"/>
              <a:buChar char="ü"/>
            </a:pPr>
            <a:r>
              <a:rPr lang="en-US" b="1" dirty="0"/>
              <a:t>Bernoulli</a:t>
            </a:r>
          </a:p>
          <a:p>
            <a:pPr>
              <a:lnSpc>
                <a:spcPct val="200000"/>
              </a:lnSpc>
              <a:buFont typeface="Wingdings" panose="05000000000000000000" pitchFamily="2" charset="2"/>
              <a:buChar char="ü"/>
            </a:pPr>
            <a:r>
              <a:rPr lang="en-US" b="1" dirty="0"/>
              <a:t>Poisson</a:t>
            </a:r>
          </a:p>
        </p:txBody>
      </p:sp>
      <p:sp>
        <p:nvSpPr>
          <p:cNvPr id="4" name="Rectangle 3"/>
          <p:cNvSpPr/>
          <p:nvPr/>
        </p:nvSpPr>
        <p:spPr>
          <a:xfrm>
            <a:off x="396485" y="733525"/>
            <a:ext cx="4099199" cy="400110"/>
          </a:xfrm>
          <a:prstGeom prst="rect">
            <a:avLst/>
          </a:prstGeom>
        </p:spPr>
        <p:txBody>
          <a:bodyPr wrap="none">
            <a:spAutoFit/>
          </a:bodyPr>
          <a:lstStyle/>
          <a:p>
            <a:r>
              <a:rPr lang="en-US" sz="2000" b="1" dirty="0"/>
              <a:t>Discrete Probability Distribution</a:t>
            </a:r>
          </a:p>
        </p:txBody>
      </p:sp>
    </p:spTree>
    <p:extLst>
      <p:ext uri="{BB962C8B-B14F-4D97-AF65-F5344CB8AC3E}">
        <p14:creationId xmlns:p14="http://schemas.microsoft.com/office/powerpoint/2010/main" val="11014668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Probability Distributions</a:t>
            </a:r>
          </a:p>
        </p:txBody>
      </p:sp>
    </p:spTree>
    <p:extLst>
      <p:ext uri="{BB962C8B-B14F-4D97-AF65-F5344CB8AC3E}">
        <p14:creationId xmlns:p14="http://schemas.microsoft.com/office/powerpoint/2010/main" val="2247953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9669" y="2931914"/>
            <a:ext cx="3832379" cy="994172"/>
          </a:xfrm>
        </p:spPr>
        <p:txBody>
          <a:bodyPr/>
          <a:lstStyle/>
          <a:p>
            <a:r>
              <a:rPr lang="en-US" sz="2800" b="1" dirty="0"/>
              <a:t>Binomial Distribution</a:t>
            </a:r>
          </a:p>
        </p:txBody>
      </p:sp>
    </p:spTree>
    <p:extLst>
      <p:ext uri="{BB962C8B-B14F-4D97-AF65-F5344CB8AC3E}">
        <p14:creationId xmlns:p14="http://schemas.microsoft.com/office/powerpoint/2010/main" val="810041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lstStyle/>
          <a:p>
            <a:r>
              <a:rPr lang="en-US" sz="2800" b="1" dirty="0"/>
              <a:t>Binomial Distribution</a:t>
            </a:r>
          </a:p>
        </p:txBody>
      </p:sp>
      <p:sp>
        <p:nvSpPr>
          <p:cNvPr id="3" name="Content Placeholder 2"/>
          <p:cNvSpPr>
            <a:spLocks noGrp="1"/>
          </p:cNvSpPr>
          <p:nvPr>
            <p:ph idx="1"/>
          </p:nvPr>
        </p:nvSpPr>
        <p:spPr>
          <a:xfrm>
            <a:off x="628650" y="1506071"/>
            <a:ext cx="7886700" cy="3665727"/>
          </a:xfrm>
        </p:spPr>
        <p:txBody>
          <a:bodyPr>
            <a:normAutofit/>
          </a:bodyPr>
          <a:lstStyle/>
          <a:p>
            <a:pPr marL="214313" indent="-214313">
              <a:spcAft>
                <a:spcPts val="450"/>
              </a:spcAft>
            </a:pPr>
            <a:r>
              <a:rPr lang="en-US" sz="1800" dirty="0">
                <a:sym typeface="Symbol"/>
              </a:rPr>
              <a:t>Is a discrete probability distribution.</a:t>
            </a:r>
          </a:p>
          <a:p>
            <a:pPr marL="214313" indent="-214313">
              <a:spcAft>
                <a:spcPts val="450"/>
              </a:spcAft>
            </a:pPr>
            <a:r>
              <a:rPr lang="en-US" sz="1800" dirty="0">
                <a:sym typeface="Symbol"/>
              </a:rPr>
              <a:t>It is a multistep experiment.</a:t>
            </a:r>
          </a:p>
          <a:p>
            <a:pPr marL="367426" indent="-367426">
              <a:lnSpc>
                <a:spcPct val="145833"/>
              </a:lnSpc>
              <a:spcBef>
                <a:spcPts val="1200"/>
              </a:spcBef>
              <a:buSzPts val="2400"/>
            </a:pPr>
            <a:r>
              <a:rPr lang="en-US" sz="1500" dirty="0">
                <a:latin typeface="Quattrocento Sans"/>
                <a:ea typeface="Quattrocento Sans"/>
                <a:cs typeface="Quattrocento Sans"/>
                <a:sym typeface="Quattrocento Sans"/>
              </a:rPr>
              <a:t>Properties (or assumptions) of binomial experiment:</a:t>
            </a:r>
            <a:endParaRPr lang="en-US" sz="900" dirty="0"/>
          </a:p>
          <a:p>
            <a:pPr marL="557213" lvl="1" indent="-214313">
              <a:spcAft>
                <a:spcPts val="450"/>
              </a:spcAft>
            </a:pPr>
            <a:r>
              <a:rPr lang="en-US" sz="1500" dirty="0">
                <a:sym typeface="Symbol"/>
              </a:rPr>
              <a:t>The experiment consists of a sequence on n trials.</a:t>
            </a:r>
          </a:p>
          <a:p>
            <a:pPr marL="557213" lvl="1" indent="-214313">
              <a:spcAft>
                <a:spcPts val="450"/>
              </a:spcAft>
            </a:pPr>
            <a:r>
              <a:rPr lang="en-US" sz="1500" dirty="0">
                <a:sym typeface="Symbol"/>
              </a:rPr>
              <a:t>Only two outcomes are possible in each trial. We refer to one of them as “</a:t>
            </a:r>
            <a:r>
              <a:rPr lang="en-US" sz="1500" b="1" dirty="0">
                <a:sym typeface="Symbol"/>
              </a:rPr>
              <a:t>success</a:t>
            </a:r>
            <a:r>
              <a:rPr lang="en-US" sz="1500" dirty="0">
                <a:sym typeface="Symbol"/>
              </a:rPr>
              <a:t>” and the other as “</a:t>
            </a:r>
            <a:r>
              <a:rPr lang="en-US" sz="1500" b="1" dirty="0">
                <a:sym typeface="Symbol"/>
              </a:rPr>
              <a:t>failure</a:t>
            </a:r>
            <a:r>
              <a:rPr lang="en-US" sz="1500" dirty="0">
                <a:sym typeface="Symbol"/>
              </a:rPr>
              <a:t>”.</a:t>
            </a:r>
          </a:p>
          <a:p>
            <a:pPr marL="557213" lvl="1" indent="-214313">
              <a:spcAft>
                <a:spcPts val="450"/>
              </a:spcAft>
            </a:pPr>
            <a:r>
              <a:rPr lang="en-US" sz="1500" dirty="0">
                <a:sym typeface="Symbol"/>
              </a:rPr>
              <a:t>The probability of success is denoted by </a:t>
            </a:r>
            <a:r>
              <a:rPr lang="en-US" sz="1500" b="1" dirty="0">
                <a:sym typeface="Symbol"/>
              </a:rPr>
              <a:t>p</a:t>
            </a:r>
            <a:r>
              <a:rPr lang="en-US" sz="1500" dirty="0">
                <a:sym typeface="Symbol"/>
              </a:rPr>
              <a:t>, does not change from trial to trial. </a:t>
            </a:r>
          </a:p>
          <a:p>
            <a:pPr marL="557213" lvl="1" indent="-214313">
              <a:spcAft>
                <a:spcPts val="450"/>
              </a:spcAft>
            </a:pPr>
            <a:r>
              <a:rPr lang="en-US" sz="1500" dirty="0">
                <a:sym typeface="Symbol"/>
              </a:rPr>
              <a:t>The probability of failure is given by </a:t>
            </a:r>
            <a:r>
              <a:rPr lang="en-US" sz="1500" b="1" dirty="0">
                <a:sym typeface="Symbol"/>
              </a:rPr>
              <a:t>(1-p) </a:t>
            </a:r>
            <a:r>
              <a:rPr lang="en-US" sz="1500" dirty="0">
                <a:sym typeface="Symbol"/>
              </a:rPr>
              <a:t>as a consequence of above.</a:t>
            </a:r>
          </a:p>
          <a:p>
            <a:pPr marL="557213" lvl="1" indent="-214313">
              <a:spcAft>
                <a:spcPts val="450"/>
              </a:spcAft>
            </a:pPr>
            <a:r>
              <a:rPr lang="en-US" sz="1500" dirty="0">
                <a:sym typeface="Symbol"/>
              </a:rPr>
              <a:t>The trials are independent.</a:t>
            </a:r>
            <a:endParaRPr lang="en-US" sz="900" dirty="0"/>
          </a:p>
          <a:p>
            <a:endParaRPr lang="en-US" sz="1800" dirty="0"/>
          </a:p>
        </p:txBody>
      </p:sp>
    </p:spTree>
    <p:extLst>
      <p:ext uri="{BB962C8B-B14F-4D97-AF65-F5344CB8AC3E}">
        <p14:creationId xmlns:p14="http://schemas.microsoft.com/office/powerpoint/2010/main" val="2585036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lstStyle/>
          <a:p>
            <a:r>
              <a:rPr lang="en-US" sz="2400" b="1" dirty="0"/>
              <a:t>Binomial Distribution – Business Examples</a:t>
            </a:r>
          </a:p>
        </p:txBody>
      </p:sp>
      <p:sp>
        <p:nvSpPr>
          <p:cNvPr id="3" name="Content Placeholder 2"/>
          <p:cNvSpPr>
            <a:spLocks noGrp="1"/>
          </p:cNvSpPr>
          <p:nvPr>
            <p:ph idx="1"/>
          </p:nvPr>
        </p:nvSpPr>
        <p:spPr>
          <a:xfrm>
            <a:off x="628650" y="2046611"/>
            <a:ext cx="7886700" cy="3977640"/>
          </a:xfrm>
        </p:spPr>
        <p:txBody>
          <a:bodyPr>
            <a:normAutofit/>
          </a:bodyPr>
          <a:lstStyle/>
          <a:p>
            <a:pPr marL="557213" lvl="1" indent="-214313">
              <a:lnSpc>
                <a:spcPct val="150000"/>
              </a:lnSpc>
              <a:spcAft>
                <a:spcPts val="450"/>
              </a:spcAft>
            </a:pPr>
            <a:r>
              <a:rPr lang="en-US" dirty="0">
                <a:sym typeface="Symbol"/>
              </a:rPr>
              <a:t>How many of the customers visiting a supermarket make a purchase?</a:t>
            </a:r>
          </a:p>
          <a:p>
            <a:pPr marL="557213" lvl="1" indent="-214313">
              <a:lnSpc>
                <a:spcPct val="150000"/>
              </a:lnSpc>
              <a:spcAft>
                <a:spcPts val="450"/>
              </a:spcAft>
            </a:pPr>
            <a:r>
              <a:rPr lang="en-US" dirty="0">
                <a:sym typeface="Symbol"/>
              </a:rPr>
              <a:t>How many calls of an insurance agent will result in subscription?</a:t>
            </a:r>
          </a:p>
          <a:p>
            <a:pPr marL="557213" lvl="1" indent="-214313">
              <a:lnSpc>
                <a:spcPct val="150000"/>
              </a:lnSpc>
              <a:spcAft>
                <a:spcPts val="900"/>
              </a:spcAft>
            </a:pPr>
            <a:r>
              <a:rPr lang="en-US" dirty="0">
                <a:sym typeface="Symbol"/>
              </a:rPr>
              <a:t>How many purchases will be made using credit card?</a:t>
            </a:r>
          </a:p>
        </p:txBody>
      </p:sp>
    </p:spTree>
    <p:extLst>
      <p:ext uri="{BB962C8B-B14F-4D97-AF65-F5344CB8AC3E}">
        <p14:creationId xmlns:p14="http://schemas.microsoft.com/office/powerpoint/2010/main" val="1755926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800100" y="2034521"/>
                <a:ext cx="7543800" cy="3412922"/>
              </a:xfrm>
              <a:prstGeom prst="rect">
                <a:avLst/>
              </a:prstGeom>
              <a:noFill/>
            </p:spPr>
            <p:txBody>
              <a:bodyPr wrap="square" rtlCol="0">
                <a:spAutoFit/>
              </a:bodyPr>
              <a:lstStyle/>
              <a:p>
                <a:pPr>
                  <a:spcAft>
                    <a:spcPts val="1350"/>
                  </a:spcAft>
                </a:pPr>
                <a:r>
                  <a:rPr lang="en-US" sz="2100" dirty="0">
                    <a:latin typeface="Calibri" panose="020F0502020204030204" pitchFamily="34" charset="0"/>
                    <a:sym typeface="Symbol"/>
                  </a:rPr>
                  <a:t>Binomial probability function gives probability of x successes in n trials.</a:t>
                </a:r>
              </a:p>
              <a:p>
                <a:pPr marL="601266" defTabSz="570310">
                  <a:spcAft>
                    <a:spcPts val="900"/>
                  </a:spcAft>
                </a:pPr>
                <a14:m>
                  <m:oMathPara xmlns:m="http://schemas.openxmlformats.org/officeDocument/2006/math">
                    <m:oMathParaPr>
                      <m:jc m:val="left"/>
                    </m:oMathParaPr>
                    <m:oMath xmlns:m="http://schemas.openxmlformats.org/officeDocument/2006/math">
                      <m:r>
                        <a:rPr lang="en-US" sz="2100" i="1">
                          <a:latin typeface="Cambria Math"/>
                          <a:sym typeface="Symbol"/>
                        </a:rPr>
                        <m:t>𝑓</m:t>
                      </m:r>
                      <m:d>
                        <m:dPr>
                          <m:ctrlPr>
                            <a:rPr lang="en-US" sz="2100" i="1">
                              <a:latin typeface="Cambria Math" panose="02040503050406030204" pitchFamily="18" charset="0"/>
                              <a:sym typeface="Symbol"/>
                            </a:rPr>
                          </m:ctrlPr>
                        </m:dPr>
                        <m:e>
                          <m:r>
                            <a:rPr lang="en-US" sz="2100" i="1">
                              <a:latin typeface="Cambria Math"/>
                              <a:sym typeface="Symbol"/>
                            </a:rPr>
                            <m:t>𝑥</m:t>
                          </m:r>
                        </m:e>
                      </m:d>
                      <m:r>
                        <a:rPr lang="en-US" sz="2100" i="1">
                          <a:latin typeface="Cambria Math"/>
                          <a:sym typeface="Symbol"/>
                        </a:rPr>
                        <m:t>=</m:t>
                      </m:r>
                      <m:d>
                        <m:dPr>
                          <m:ctrlPr>
                            <a:rPr lang="en-US" sz="2100" i="1">
                              <a:latin typeface="Cambria Math" panose="02040503050406030204" pitchFamily="18" charset="0"/>
                              <a:sym typeface="Symbol"/>
                            </a:rPr>
                          </m:ctrlPr>
                        </m:dPr>
                        <m:e>
                          <m:f>
                            <m:fPr>
                              <m:type m:val="noBar"/>
                              <m:ctrlPr>
                                <a:rPr lang="en-US" sz="2100" i="1">
                                  <a:latin typeface="Cambria Math" panose="02040503050406030204" pitchFamily="18" charset="0"/>
                                  <a:sym typeface="Symbol"/>
                                </a:rPr>
                              </m:ctrlPr>
                            </m:fPr>
                            <m:num>
                              <m:r>
                                <a:rPr lang="en-US" sz="2100" i="1">
                                  <a:latin typeface="Cambria Math"/>
                                  <a:sym typeface="Symbol"/>
                                </a:rPr>
                                <m:t>𝑛</m:t>
                              </m:r>
                            </m:num>
                            <m:den>
                              <m:r>
                                <a:rPr lang="en-US" sz="2100" i="1">
                                  <a:latin typeface="Cambria Math"/>
                                  <a:sym typeface="Symbol"/>
                                </a:rPr>
                                <m:t>𝑥</m:t>
                              </m:r>
                            </m:den>
                          </m:f>
                        </m:e>
                      </m:d>
                      <m:sSup>
                        <m:sSupPr>
                          <m:ctrlPr>
                            <a:rPr lang="en-US" sz="2100" i="1">
                              <a:latin typeface="Cambria Math" panose="02040503050406030204" pitchFamily="18" charset="0"/>
                              <a:sym typeface="Symbol"/>
                            </a:rPr>
                          </m:ctrlPr>
                        </m:sSupPr>
                        <m:e>
                          <m:r>
                            <a:rPr lang="en-US" sz="2100" i="1">
                              <a:latin typeface="Cambria Math"/>
                              <a:sym typeface="Symbol"/>
                            </a:rPr>
                            <m:t>𝑝</m:t>
                          </m:r>
                        </m:e>
                        <m:sup>
                          <m:r>
                            <a:rPr lang="en-US" sz="2100" i="1">
                              <a:latin typeface="Cambria Math"/>
                              <a:sym typeface="Symbol"/>
                            </a:rPr>
                            <m:t>𝑥</m:t>
                          </m:r>
                        </m:sup>
                      </m:sSup>
                      <m:sSup>
                        <m:sSupPr>
                          <m:ctrlPr>
                            <a:rPr lang="en-US" sz="2100" i="1">
                              <a:latin typeface="Cambria Math" panose="02040503050406030204" pitchFamily="18" charset="0"/>
                              <a:sym typeface="Symbol"/>
                            </a:rPr>
                          </m:ctrlPr>
                        </m:sSupPr>
                        <m:e>
                          <m:r>
                            <a:rPr lang="en-US" sz="2100" i="1">
                              <a:latin typeface="Cambria Math"/>
                              <a:sym typeface="Symbol"/>
                            </a:rPr>
                            <m:t>(1−</m:t>
                          </m:r>
                          <m:r>
                            <a:rPr lang="en-US" sz="2100" i="1">
                              <a:latin typeface="Cambria Math"/>
                              <a:sym typeface="Symbol"/>
                            </a:rPr>
                            <m:t>𝑝</m:t>
                          </m:r>
                          <m:r>
                            <a:rPr lang="en-US" sz="2100" i="1">
                              <a:latin typeface="Cambria Math"/>
                              <a:sym typeface="Symbol"/>
                            </a:rPr>
                            <m:t>)</m:t>
                          </m:r>
                        </m:e>
                        <m:sup>
                          <m:r>
                            <a:rPr lang="en-US" sz="2100" i="1">
                              <a:latin typeface="Cambria Math"/>
                              <a:sym typeface="Symbol"/>
                            </a:rPr>
                            <m:t>(</m:t>
                          </m:r>
                          <m:r>
                            <a:rPr lang="en-US" sz="2100" i="1">
                              <a:latin typeface="Cambria Math"/>
                              <a:sym typeface="Symbol"/>
                            </a:rPr>
                            <m:t>𝑛</m:t>
                          </m:r>
                          <m:r>
                            <a:rPr lang="en-US" sz="2100" i="1">
                              <a:latin typeface="Cambria Math"/>
                              <a:sym typeface="Symbol"/>
                            </a:rPr>
                            <m:t>−</m:t>
                          </m:r>
                          <m:r>
                            <a:rPr lang="en-US" sz="2100" i="1">
                              <a:latin typeface="Cambria Math"/>
                              <a:sym typeface="Symbol"/>
                            </a:rPr>
                            <m:t>𝑥</m:t>
                          </m:r>
                          <m:r>
                            <a:rPr lang="en-US" sz="2100" i="1">
                              <a:latin typeface="Cambria Math"/>
                              <a:sym typeface="Symbol"/>
                            </a:rPr>
                            <m:t>)</m:t>
                          </m:r>
                        </m:sup>
                      </m:sSup>
                    </m:oMath>
                  </m:oMathPara>
                </a14:m>
                <a:endParaRPr lang="en-US" sz="2100" i="1" dirty="0">
                  <a:latin typeface="Cambria Math"/>
                  <a:sym typeface="Symbol"/>
                </a:endParaRPr>
              </a:p>
              <a:p>
                <a:pPr marL="601266">
                  <a:spcBef>
                    <a:spcPts val="900"/>
                  </a:spcBef>
                  <a:spcAft>
                    <a:spcPts val="900"/>
                  </a:spcAft>
                </a:pPr>
                <a:r>
                  <a:rPr lang="en-US" sz="1050" dirty="0">
                    <a:sym typeface="Symbol"/>
                  </a:rPr>
                  <a:t>Where</a:t>
                </a:r>
              </a:p>
              <a:p>
                <a:pPr marL="870347">
                  <a:spcAft>
                    <a:spcPts val="900"/>
                  </a:spcAft>
                </a:pPr>
                <a:r>
                  <a:rPr lang="en-US" sz="1050" dirty="0">
                    <a:sym typeface="Symbol"/>
                  </a:rPr>
                  <a:t>n = number of trials</a:t>
                </a:r>
              </a:p>
              <a:p>
                <a:pPr marL="870347">
                  <a:spcAft>
                    <a:spcPts val="900"/>
                  </a:spcAft>
                </a:pPr>
                <a:r>
                  <a:rPr lang="en-US" sz="1050" dirty="0">
                    <a:sym typeface="Symbol"/>
                  </a:rPr>
                  <a:t>x = number of successes</a:t>
                </a:r>
              </a:p>
              <a:p>
                <a:pPr marL="870347">
                  <a:spcAft>
                    <a:spcPts val="900"/>
                  </a:spcAft>
                </a:pPr>
                <a14:m>
                  <m:oMathPara xmlns:m="http://schemas.openxmlformats.org/officeDocument/2006/math">
                    <m:oMathParaPr>
                      <m:jc m:val="left"/>
                    </m:oMathParaPr>
                    <m:oMath xmlns:m="http://schemas.openxmlformats.org/officeDocument/2006/math">
                      <m:d>
                        <m:dPr>
                          <m:ctrlPr>
                            <a:rPr lang="en-US" sz="1050" i="1">
                              <a:latin typeface="Cambria Math" panose="02040503050406030204" pitchFamily="18" charset="0"/>
                              <a:sym typeface="Symbol"/>
                            </a:rPr>
                          </m:ctrlPr>
                        </m:dPr>
                        <m:e>
                          <m:f>
                            <m:fPr>
                              <m:type m:val="noBar"/>
                              <m:ctrlPr>
                                <a:rPr lang="en-US" sz="1050" i="1">
                                  <a:latin typeface="Cambria Math" panose="02040503050406030204" pitchFamily="18" charset="0"/>
                                  <a:sym typeface="Symbol"/>
                                </a:rPr>
                              </m:ctrlPr>
                            </m:fPr>
                            <m:num>
                              <m:r>
                                <a:rPr lang="en-US" sz="1050" i="1">
                                  <a:latin typeface="Cambria Math"/>
                                  <a:sym typeface="Symbol"/>
                                </a:rPr>
                                <m:t>𝑛</m:t>
                              </m:r>
                            </m:num>
                            <m:den>
                              <m:r>
                                <a:rPr lang="en-US" sz="1050" i="1">
                                  <a:latin typeface="Cambria Math"/>
                                  <a:sym typeface="Symbol"/>
                                </a:rPr>
                                <m:t>𝑥</m:t>
                              </m:r>
                            </m:den>
                          </m:f>
                        </m:e>
                      </m:d>
                      <m:r>
                        <a:rPr lang="en-US" sz="1050" i="1">
                          <a:latin typeface="Cambria Math"/>
                          <a:sym typeface="Symbol"/>
                        </a:rPr>
                        <m:t>= </m:t>
                      </m:r>
                      <m:f>
                        <m:fPr>
                          <m:ctrlPr>
                            <a:rPr lang="en-US" sz="1050" i="1">
                              <a:latin typeface="Cambria Math" panose="02040503050406030204" pitchFamily="18" charset="0"/>
                              <a:sym typeface="Symbol"/>
                            </a:rPr>
                          </m:ctrlPr>
                        </m:fPr>
                        <m:num>
                          <m:r>
                            <a:rPr lang="en-US" sz="1050" i="1">
                              <a:latin typeface="Cambria Math"/>
                              <a:sym typeface="Symbol"/>
                            </a:rPr>
                            <m:t>𝑛</m:t>
                          </m:r>
                          <m:r>
                            <a:rPr lang="en-US" sz="1050" i="1">
                              <a:latin typeface="Cambria Math"/>
                              <a:sym typeface="Symbol"/>
                            </a:rPr>
                            <m:t>!</m:t>
                          </m:r>
                        </m:num>
                        <m:den>
                          <m:r>
                            <a:rPr lang="en-US" sz="1050" i="1">
                              <a:latin typeface="Cambria Math"/>
                              <a:sym typeface="Symbol"/>
                            </a:rPr>
                            <m:t>𝑥</m:t>
                          </m:r>
                          <m:r>
                            <a:rPr lang="en-US" sz="1050" i="1">
                              <a:latin typeface="Cambria Math"/>
                              <a:sym typeface="Symbol"/>
                            </a:rPr>
                            <m:t>!</m:t>
                          </m:r>
                          <m:d>
                            <m:dPr>
                              <m:ctrlPr>
                                <a:rPr lang="en-US" sz="1050" i="1">
                                  <a:latin typeface="Cambria Math" panose="02040503050406030204" pitchFamily="18" charset="0"/>
                                  <a:sym typeface="Symbol"/>
                                </a:rPr>
                              </m:ctrlPr>
                            </m:dPr>
                            <m:e>
                              <m:r>
                                <a:rPr lang="en-US" sz="1050" i="1">
                                  <a:latin typeface="Cambria Math"/>
                                  <a:sym typeface="Symbol"/>
                                </a:rPr>
                                <m:t>𝑛</m:t>
                              </m:r>
                              <m:r>
                                <a:rPr lang="en-US" sz="1050" i="1">
                                  <a:latin typeface="Cambria Math"/>
                                  <a:sym typeface="Symbol"/>
                                </a:rPr>
                                <m:t>−</m:t>
                              </m:r>
                              <m:r>
                                <a:rPr lang="en-US" sz="1050" i="1">
                                  <a:latin typeface="Cambria Math"/>
                                  <a:sym typeface="Symbol"/>
                                </a:rPr>
                                <m:t>𝑥</m:t>
                              </m:r>
                            </m:e>
                          </m:d>
                          <m:r>
                            <a:rPr lang="en-US" sz="1050" i="1">
                              <a:latin typeface="Cambria Math"/>
                              <a:sym typeface="Symbol"/>
                            </a:rPr>
                            <m:t>!</m:t>
                          </m:r>
                        </m:den>
                      </m:f>
                    </m:oMath>
                  </m:oMathPara>
                </a14:m>
                <a:endParaRPr lang="en-US" sz="1050" dirty="0">
                  <a:sym typeface="Symbol"/>
                </a:endParaRPr>
              </a:p>
              <a:p>
                <a:pPr marL="870347">
                  <a:spcAft>
                    <a:spcPts val="900"/>
                  </a:spcAft>
                </a:pPr>
                <a:r>
                  <a:rPr lang="en-US" sz="1050" dirty="0">
                    <a:sym typeface="Symbol"/>
                  </a:rPr>
                  <a:t>p = the probability of success in any one trial</a:t>
                </a:r>
              </a:p>
              <a:p>
                <a:pPr marL="870347">
                  <a:spcAft>
                    <a:spcPts val="900"/>
                  </a:spcAft>
                </a:pPr>
                <a:r>
                  <a:rPr lang="en-US" sz="1050" dirty="0">
                    <a:sym typeface="Symbol"/>
                  </a:rPr>
                  <a:t>(1-p) = probability of failure in any one trial</a:t>
                </a:r>
              </a:p>
            </p:txBody>
          </p:sp>
        </mc:Choice>
        <mc:Fallback xmlns="">
          <p:sp>
            <p:nvSpPr>
              <p:cNvPr id="5" name="TextBox 4"/>
              <p:cNvSpPr txBox="1">
                <a:spLocks noRot="1" noChangeAspect="1" noMove="1" noResize="1" noEditPoints="1" noAdjustHandles="1" noChangeArrowheads="1" noChangeShapeType="1" noTextEdit="1"/>
              </p:cNvSpPr>
              <p:nvPr/>
            </p:nvSpPr>
            <p:spPr>
              <a:xfrm>
                <a:off x="800100" y="2034521"/>
                <a:ext cx="7543800" cy="3412922"/>
              </a:xfrm>
              <a:prstGeom prst="rect">
                <a:avLst/>
              </a:prstGeom>
              <a:blipFill>
                <a:blip r:embed="rId2"/>
                <a:stretch>
                  <a:fillRect l="-969" t="-1250"/>
                </a:stretch>
              </a:blipFill>
            </p:spPr>
            <p:txBody>
              <a:bodyPr/>
              <a:lstStyle/>
              <a:p>
                <a:r>
                  <a:rPr lang="en-US">
                    <a:noFill/>
                  </a:rPr>
                  <a:t> </a:t>
                </a:r>
              </a:p>
            </p:txBody>
          </p:sp>
        </mc:Fallback>
      </mc:AlternateContent>
      <p:sp>
        <p:nvSpPr>
          <p:cNvPr id="3" name="Rectangle 2"/>
          <p:cNvSpPr/>
          <p:nvPr/>
        </p:nvSpPr>
        <p:spPr>
          <a:xfrm>
            <a:off x="822803" y="962125"/>
            <a:ext cx="5274201" cy="523220"/>
          </a:xfrm>
          <a:prstGeom prst="rect">
            <a:avLst/>
          </a:prstGeom>
        </p:spPr>
        <p:txBody>
          <a:bodyPr wrap="none">
            <a:spAutoFit/>
          </a:bodyPr>
          <a:lstStyle/>
          <a:p>
            <a:r>
              <a:rPr lang="en-US" sz="2800" b="1" dirty="0"/>
              <a:t>Binomial Probability Function</a:t>
            </a:r>
          </a:p>
        </p:txBody>
      </p:sp>
    </p:spTree>
    <p:extLst>
      <p:ext uri="{BB962C8B-B14F-4D97-AF65-F5344CB8AC3E}">
        <p14:creationId xmlns:p14="http://schemas.microsoft.com/office/powerpoint/2010/main" val="2526045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Bernoulli Process</a:t>
            </a:r>
          </a:p>
        </p:txBody>
      </p:sp>
      <p:sp>
        <p:nvSpPr>
          <p:cNvPr id="3" name="Content Placeholder 2"/>
          <p:cNvSpPr>
            <a:spLocks noGrp="1"/>
          </p:cNvSpPr>
          <p:nvPr>
            <p:ph idx="1"/>
          </p:nvPr>
        </p:nvSpPr>
        <p:spPr/>
        <p:txBody>
          <a:bodyPr>
            <a:normAutofit lnSpcReduction="10000"/>
          </a:bodyPr>
          <a:lstStyle/>
          <a:p>
            <a:pPr marL="214313" indent="-214313">
              <a:spcAft>
                <a:spcPts val="900"/>
              </a:spcAft>
            </a:pPr>
            <a:r>
              <a:rPr lang="en-US" sz="1800" dirty="0">
                <a:sym typeface="Symbol"/>
              </a:rPr>
              <a:t>Each trial of a binomial experiment is a Bernoulli process.</a:t>
            </a:r>
          </a:p>
          <a:p>
            <a:pPr marL="214313" indent="-214313">
              <a:spcAft>
                <a:spcPts val="900"/>
              </a:spcAft>
            </a:pPr>
            <a:r>
              <a:rPr lang="en-US" sz="1800" dirty="0">
                <a:sym typeface="Symbol"/>
              </a:rPr>
              <a:t>A </a:t>
            </a:r>
            <a:r>
              <a:rPr lang="en-US" sz="1800" b="1" dirty="0" err="1">
                <a:sym typeface="Symbol"/>
              </a:rPr>
              <a:t>Benorulli</a:t>
            </a:r>
            <a:r>
              <a:rPr lang="en-US" sz="1800" dirty="0">
                <a:sym typeface="Symbol"/>
              </a:rPr>
              <a:t> process is a single trial resulting in either a </a:t>
            </a:r>
            <a:r>
              <a:rPr lang="en-US" sz="1800" b="1" dirty="0">
                <a:sym typeface="Symbol"/>
              </a:rPr>
              <a:t>success S = 1 </a:t>
            </a:r>
            <a:r>
              <a:rPr lang="en-US" sz="1800" dirty="0">
                <a:sym typeface="Symbol"/>
              </a:rPr>
              <a:t>or a </a:t>
            </a:r>
            <a:r>
              <a:rPr lang="en-US" sz="1800" b="1" dirty="0">
                <a:sym typeface="Symbol"/>
              </a:rPr>
              <a:t>Failure F = 0.  </a:t>
            </a:r>
          </a:p>
          <a:p>
            <a:pPr marL="214313" indent="-214313">
              <a:spcAft>
                <a:spcPts val="900"/>
              </a:spcAft>
            </a:pPr>
            <a:r>
              <a:rPr lang="en-US" sz="1800" dirty="0">
                <a:sym typeface="Symbol"/>
              </a:rPr>
              <a:t>Probability of </a:t>
            </a:r>
            <a:r>
              <a:rPr lang="en-US" sz="1800" b="1" dirty="0">
                <a:sym typeface="Symbol"/>
              </a:rPr>
              <a:t>success</a:t>
            </a:r>
            <a:r>
              <a:rPr lang="en-US" sz="1800" dirty="0">
                <a:sym typeface="Symbol"/>
              </a:rPr>
              <a:t> s is </a:t>
            </a:r>
            <a:r>
              <a:rPr lang="en-US" sz="1800" b="1" dirty="0">
                <a:sym typeface="Symbol"/>
              </a:rPr>
              <a:t>p</a:t>
            </a:r>
            <a:r>
              <a:rPr lang="en-US" sz="1800" dirty="0">
                <a:sym typeface="Symbol"/>
              </a:rPr>
              <a:t> and that </a:t>
            </a:r>
            <a:r>
              <a:rPr lang="en-US" sz="1800" b="1" dirty="0">
                <a:sym typeface="Symbol"/>
              </a:rPr>
              <a:t>failure</a:t>
            </a:r>
            <a:r>
              <a:rPr lang="en-US" sz="1800" dirty="0">
                <a:sym typeface="Symbol"/>
              </a:rPr>
              <a:t> F is </a:t>
            </a:r>
            <a:r>
              <a:rPr lang="en-US" sz="1800" b="1" dirty="0">
                <a:sym typeface="Symbol"/>
              </a:rPr>
              <a:t>(1-p)</a:t>
            </a:r>
          </a:p>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The mean of Bernoulli experiment is 1*p + 0*(1-p) = p     ;  1 * success + 0 * failure</a:t>
            </a:r>
          </a:p>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The variance of Bernoulli trial is</a:t>
            </a:r>
          </a:p>
          <a:p>
            <a:pPr marL="900113" lvl="2"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err="1">
                <a:sym typeface="Symbol"/>
              </a:rPr>
              <a:t>Var</a:t>
            </a:r>
            <a:r>
              <a:rPr lang="en-US" sz="1800" dirty="0">
                <a:sym typeface="Symbol"/>
              </a:rPr>
              <a:t>(x) = p (1-p)</a:t>
            </a:r>
            <a:r>
              <a:rPr lang="en-US" sz="1800" baseline="30000" dirty="0">
                <a:sym typeface="Symbol"/>
              </a:rPr>
              <a:t>2</a:t>
            </a:r>
            <a:r>
              <a:rPr lang="en-US" sz="1800" dirty="0">
                <a:sym typeface="Symbol"/>
              </a:rPr>
              <a:t> + (1-p)(0-p)</a:t>
            </a:r>
            <a:r>
              <a:rPr lang="en-US" sz="1800" baseline="30000" dirty="0">
                <a:sym typeface="Symbol"/>
              </a:rPr>
              <a:t>2</a:t>
            </a:r>
            <a:r>
              <a:rPr lang="en-US" sz="1800" dirty="0">
                <a:sym typeface="Symbol"/>
              </a:rPr>
              <a:t>  = p –p</a:t>
            </a:r>
            <a:r>
              <a:rPr lang="en-US" sz="1800" baseline="30000" dirty="0">
                <a:sym typeface="Symbol"/>
              </a:rPr>
              <a:t>3</a:t>
            </a:r>
            <a:r>
              <a:rPr lang="en-US" sz="1800" dirty="0">
                <a:sym typeface="Symbol"/>
              </a:rPr>
              <a:t> –p</a:t>
            </a:r>
            <a:r>
              <a:rPr lang="en-US" sz="1800" baseline="30000" dirty="0">
                <a:sym typeface="Symbol"/>
              </a:rPr>
              <a:t>2</a:t>
            </a:r>
            <a:r>
              <a:rPr lang="en-US" sz="1800" dirty="0">
                <a:sym typeface="Symbol"/>
              </a:rPr>
              <a:t> + p</a:t>
            </a:r>
            <a:r>
              <a:rPr lang="en-US" sz="1800" baseline="30000" dirty="0">
                <a:sym typeface="Symbol"/>
              </a:rPr>
              <a:t>3 </a:t>
            </a:r>
            <a:r>
              <a:rPr lang="en-US" sz="1800" dirty="0">
                <a:sym typeface="Symbol"/>
              </a:rPr>
              <a:t>= p(1-p)</a:t>
            </a:r>
            <a:endParaRPr lang="en-US" sz="1800" baseline="30000" dirty="0">
              <a:sym typeface="Symbol"/>
            </a:endParaRPr>
          </a:p>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Please note</a:t>
            </a:r>
          </a:p>
          <a:p>
            <a:pPr marL="557213" lvl="1"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dirty="0">
                <a:sym typeface="Symbol"/>
              </a:rPr>
              <a:t> </a:t>
            </a:r>
            <a:r>
              <a:rPr lang="en-US" baseline="-25000" dirty="0" err="1">
                <a:sym typeface="Symbol"/>
              </a:rPr>
              <a:t>x±y</a:t>
            </a:r>
            <a:r>
              <a:rPr lang="en-US" dirty="0">
                <a:sym typeface="Symbol"/>
              </a:rPr>
              <a:t> = </a:t>
            </a:r>
            <a:r>
              <a:rPr lang="en-US" baseline="-25000" dirty="0">
                <a:sym typeface="Symbol"/>
              </a:rPr>
              <a:t>x</a:t>
            </a:r>
            <a:r>
              <a:rPr lang="en-US" dirty="0">
                <a:sym typeface="Symbol"/>
              </a:rPr>
              <a:t>± </a:t>
            </a:r>
            <a:r>
              <a:rPr lang="en-US" baseline="-25000" dirty="0">
                <a:sym typeface="Symbol"/>
              </a:rPr>
              <a:t>y </a:t>
            </a:r>
            <a:r>
              <a:rPr lang="en-US" dirty="0">
                <a:sym typeface="Symbol"/>
              </a:rPr>
              <a:t> </a:t>
            </a:r>
          </a:p>
          <a:p>
            <a:pPr marL="557213" lvl="1"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dirty="0">
                <a:sym typeface="Symbol"/>
              </a:rPr>
              <a:t></a:t>
            </a:r>
            <a:r>
              <a:rPr lang="en-US" baseline="30000" dirty="0">
                <a:sym typeface="Symbol"/>
              </a:rPr>
              <a:t>2</a:t>
            </a:r>
            <a:r>
              <a:rPr lang="en-US" baseline="-25000" dirty="0">
                <a:sym typeface="Symbol"/>
              </a:rPr>
              <a:t>x±y</a:t>
            </a:r>
            <a:r>
              <a:rPr lang="en-US" dirty="0">
                <a:sym typeface="Symbol"/>
              </a:rPr>
              <a:t> = </a:t>
            </a:r>
            <a:r>
              <a:rPr lang="en-US" baseline="30000" dirty="0">
                <a:sym typeface="Symbol"/>
              </a:rPr>
              <a:t>2</a:t>
            </a:r>
            <a:r>
              <a:rPr lang="en-US" baseline="-25000" dirty="0">
                <a:sym typeface="Symbol"/>
              </a:rPr>
              <a:t>x</a:t>
            </a:r>
            <a:r>
              <a:rPr lang="en-US" dirty="0">
                <a:sym typeface="Symbol"/>
              </a:rPr>
              <a:t> + </a:t>
            </a:r>
            <a:r>
              <a:rPr lang="en-US" baseline="30000" dirty="0">
                <a:sym typeface="Symbol"/>
              </a:rPr>
              <a:t>2</a:t>
            </a:r>
            <a:r>
              <a:rPr lang="en-US" baseline="-25000" dirty="0">
                <a:sym typeface="Symbol"/>
              </a:rPr>
              <a:t>y</a:t>
            </a:r>
            <a:r>
              <a:rPr lang="en-US" dirty="0">
                <a:sym typeface="Symbol"/>
              </a:rPr>
              <a:t> </a:t>
            </a:r>
          </a:p>
          <a:p>
            <a:pPr marL="0" indent="0">
              <a:buNone/>
            </a:pPr>
            <a:endParaRPr lang="en-US" dirty="0"/>
          </a:p>
        </p:txBody>
      </p:sp>
    </p:spTree>
    <p:extLst>
      <p:ext uri="{BB962C8B-B14F-4D97-AF65-F5344CB8AC3E}">
        <p14:creationId xmlns:p14="http://schemas.microsoft.com/office/powerpoint/2010/main" val="365355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spcAft>
                <a:spcPts val="900"/>
              </a:spcAft>
            </a:pPr>
            <a:r>
              <a:rPr lang="en-US" sz="1800" dirty="0"/>
              <a:t>A binomial experiment is a series of n Bernoulli trials. Therefore</a:t>
            </a:r>
          </a:p>
          <a:p>
            <a:pPr lvl="2">
              <a:spcAft>
                <a:spcPts val="900"/>
              </a:spcAft>
            </a:pPr>
            <a:r>
              <a:rPr lang="en-US" sz="1800" b="1" dirty="0">
                <a:sym typeface="Symbol"/>
              </a:rPr>
              <a:t>x = p + p + … n times = np</a:t>
            </a:r>
          </a:p>
          <a:p>
            <a:pPr lvl="2">
              <a:spcAft>
                <a:spcPts val="900"/>
              </a:spcAft>
            </a:pPr>
            <a:r>
              <a:rPr lang="en-US" sz="1800" dirty="0">
                <a:sym typeface="Symbol"/>
              </a:rPr>
              <a:t>Let (1-p) = q then</a:t>
            </a:r>
          </a:p>
          <a:p>
            <a:pPr lvl="1">
              <a:spcAft>
                <a:spcPts val="900"/>
              </a:spcAft>
            </a:pPr>
            <a:r>
              <a:rPr lang="en-US" dirty="0">
                <a:sym typeface="Symbol"/>
              </a:rPr>
              <a:t>For a Bernoulli trial</a:t>
            </a:r>
          </a:p>
          <a:p>
            <a:pPr lvl="2">
              <a:spcAft>
                <a:spcPts val="900"/>
              </a:spcAft>
            </a:pPr>
            <a:r>
              <a:rPr lang="en-US" sz="1800" b="1" dirty="0" err="1">
                <a:sym typeface="Symbol"/>
              </a:rPr>
              <a:t>Var</a:t>
            </a:r>
            <a:r>
              <a:rPr lang="en-US" sz="1800" b="1" dirty="0">
                <a:sym typeface="Symbol"/>
              </a:rPr>
              <a:t>(b) = </a:t>
            </a:r>
            <a:r>
              <a:rPr lang="en-US" sz="1800" b="1" dirty="0" err="1">
                <a:sym typeface="Symbol"/>
              </a:rPr>
              <a:t>pq</a:t>
            </a:r>
            <a:r>
              <a:rPr lang="en-US" sz="1800" b="1" dirty="0">
                <a:sym typeface="Symbol"/>
              </a:rPr>
              <a:t> </a:t>
            </a:r>
          </a:p>
          <a:p>
            <a:pPr marL="333375" lvl="2">
              <a:spcAft>
                <a:spcPts val="900"/>
              </a:spcAft>
            </a:pPr>
            <a:r>
              <a:rPr lang="en-US" sz="1800" dirty="0">
                <a:sym typeface="Symbol"/>
              </a:rPr>
              <a:t>For n trials</a:t>
            </a:r>
          </a:p>
          <a:p>
            <a:pPr lvl="2">
              <a:spcAft>
                <a:spcPts val="900"/>
              </a:spcAft>
            </a:pPr>
            <a:r>
              <a:rPr lang="en-US" sz="1800" dirty="0" err="1">
                <a:sym typeface="Symbol"/>
              </a:rPr>
              <a:t>Var</a:t>
            </a:r>
            <a:r>
              <a:rPr lang="en-US" sz="1800" dirty="0">
                <a:sym typeface="Symbol"/>
              </a:rPr>
              <a:t>(x) = </a:t>
            </a:r>
            <a:r>
              <a:rPr lang="en-US" sz="1800" dirty="0" err="1">
                <a:sym typeface="Symbol"/>
              </a:rPr>
              <a:t>pq</a:t>
            </a:r>
            <a:r>
              <a:rPr lang="en-US" sz="1800" dirty="0">
                <a:sym typeface="Symbol"/>
              </a:rPr>
              <a:t> + </a:t>
            </a:r>
            <a:r>
              <a:rPr lang="en-US" sz="1800" dirty="0" err="1">
                <a:sym typeface="Symbol"/>
              </a:rPr>
              <a:t>pq</a:t>
            </a:r>
            <a:r>
              <a:rPr lang="en-US" sz="1800" dirty="0">
                <a:sym typeface="Symbol"/>
              </a:rPr>
              <a:t> + … n times = </a:t>
            </a:r>
            <a:r>
              <a:rPr lang="en-US" sz="1800" dirty="0" err="1">
                <a:sym typeface="Symbol"/>
              </a:rPr>
              <a:t>npq</a:t>
            </a:r>
            <a:r>
              <a:rPr lang="en-US" sz="1800" dirty="0">
                <a:sym typeface="Symbol"/>
              </a:rPr>
              <a:t> = np(1-p)  </a:t>
            </a:r>
            <a:endParaRPr lang="en-US" sz="1800" dirty="0"/>
          </a:p>
          <a:p>
            <a:pPr marL="0" indent="0">
              <a:buNone/>
            </a:pPr>
            <a:endParaRPr lang="en-US" sz="1800" dirty="0"/>
          </a:p>
        </p:txBody>
      </p:sp>
      <p:sp>
        <p:nvSpPr>
          <p:cNvPr id="4" name="Rectangle 3"/>
          <p:cNvSpPr/>
          <p:nvPr/>
        </p:nvSpPr>
        <p:spPr>
          <a:xfrm>
            <a:off x="596941" y="759672"/>
            <a:ext cx="6540573" cy="461665"/>
          </a:xfrm>
          <a:prstGeom prst="rect">
            <a:avLst/>
          </a:prstGeom>
        </p:spPr>
        <p:txBody>
          <a:bodyPr wrap="none">
            <a:spAutoFit/>
          </a:bodyPr>
          <a:lstStyle/>
          <a:p>
            <a:r>
              <a:rPr lang="en-US" sz="2400" b="1" dirty="0"/>
              <a:t>Mean and Variance of Binomial Distribution</a:t>
            </a:r>
          </a:p>
        </p:txBody>
      </p:sp>
    </p:spTree>
    <p:extLst>
      <p:ext uri="{BB962C8B-B14F-4D97-AF65-F5344CB8AC3E}">
        <p14:creationId xmlns:p14="http://schemas.microsoft.com/office/powerpoint/2010/main" val="1485593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628650" y="1688586"/>
            <a:ext cx="7886700" cy="2046465"/>
          </a:xfrm>
        </p:spPr>
        <p:txBody>
          <a:bodyPr/>
          <a:lstStyle/>
          <a:p>
            <a:pPr marL="0" indent="0">
              <a:lnSpc>
                <a:spcPct val="150000"/>
              </a:lnSpc>
              <a:buNone/>
            </a:pPr>
            <a:r>
              <a:rPr lang="en-US" dirty="0"/>
              <a:t>On the basis of past experience Martin Cloth Store manager estimates that the probability of purchase by any customer is 0.3 and purchase decision of one customer does not influence the other. What is the probability of 2 of the next 3 customers will make a purchase?</a:t>
            </a:r>
          </a:p>
          <a:p>
            <a:pPr marL="0" indent="0">
              <a:lnSpc>
                <a:spcPct val="150000"/>
              </a:lnSpc>
              <a:buNone/>
            </a:pPr>
            <a:endParaRPr lang="en-US" dirty="0"/>
          </a:p>
        </p:txBody>
      </p:sp>
      <p:sp>
        <p:nvSpPr>
          <p:cNvPr id="4" name="Rectangle 3"/>
          <p:cNvSpPr/>
          <p:nvPr/>
        </p:nvSpPr>
        <p:spPr>
          <a:xfrm>
            <a:off x="628650" y="1055787"/>
            <a:ext cx="5686172" cy="461665"/>
          </a:xfrm>
          <a:prstGeom prst="rect">
            <a:avLst/>
          </a:prstGeom>
        </p:spPr>
        <p:txBody>
          <a:bodyPr wrap="none">
            <a:spAutoFit/>
          </a:bodyPr>
          <a:lstStyle/>
          <a:p>
            <a:r>
              <a:rPr lang="en-US" sz="2400" b="1" dirty="0"/>
              <a:t>Binomial - Martin Cloth store problem</a:t>
            </a:r>
          </a:p>
        </p:txBody>
      </p:sp>
    </p:spTree>
    <p:extLst>
      <p:ext uri="{BB962C8B-B14F-4D97-AF65-F5344CB8AC3E}">
        <p14:creationId xmlns:p14="http://schemas.microsoft.com/office/powerpoint/2010/main" val="87105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751" y="918832"/>
            <a:ext cx="7886700" cy="994172"/>
          </a:xfrm>
        </p:spPr>
        <p:txBody>
          <a:bodyPr/>
          <a:lstStyle/>
          <a:p>
            <a:r>
              <a:rPr lang="en-US" sz="2400" b="1" dirty="0"/>
              <a:t>Binomial - Martin Cloth Store problem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30" y="1916754"/>
            <a:ext cx="724376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05056" y="5631418"/>
            <a:ext cx="1048685" cy="253916"/>
          </a:xfrm>
          <a:prstGeom prst="rect">
            <a:avLst/>
          </a:prstGeom>
          <a:noFill/>
        </p:spPr>
        <p:txBody>
          <a:bodyPr wrap="none" rtlCol="0">
            <a:spAutoFit/>
          </a:bodyPr>
          <a:lstStyle/>
          <a:p>
            <a:r>
              <a:rPr lang="en-US" sz="1050" b="1" dirty="0"/>
              <a:t> 3 *P^2 * (1-p)</a:t>
            </a:r>
          </a:p>
        </p:txBody>
      </p:sp>
    </p:spTree>
    <p:extLst>
      <p:ext uri="{BB962C8B-B14F-4D97-AF65-F5344CB8AC3E}">
        <p14:creationId xmlns:p14="http://schemas.microsoft.com/office/powerpoint/2010/main" val="3946947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325" y="2855581"/>
            <a:ext cx="3943350" cy="994172"/>
          </a:xfrm>
        </p:spPr>
        <p:txBody>
          <a:bodyPr/>
          <a:lstStyle/>
          <a:p>
            <a:r>
              <a:rPr lang="en-US" sz="2800" b="1" dirty="0"/>
              <a:t>Poisson Distribution</a:t>
            </a:r>
          </a:p>
        </p:txBody>
      </p:sp>
    </p:spTree>
    <p:extLst>
      <p:ext uri="{BB962C8B-B14F-4D97-AF65-F5344CB8AC3E}">
        <p14:creationId xmlns:p14="http://schemas.microsoft.com/office/powerpoint/2010/main" val="928052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628650" y="1580389"/>
            <a:ext cx="7886700" cy="3263504"/>
          </a:xfrm>
        </p:spPr>
        <p:txBody>
          <a:bodyPr>
            <a:normAutofit fontScale="85000" lnSpcReduction="20000"/>
          </a:bodyPr>
          <a:lstStyle/>
          <a:p>
            <a:pPr>
              <a:lnSpc>
                <a:spcPct val="150000"/>
              </a:lnSpc>
            </a:pPr>
            <a:r>
              <a:rPr lang="en-US" dirty="0"/>
              <a:t>A probability Distribution that is used to estimating number of occurrences over a specified interval of time or space. </a:t>
            </a:r>
          </a:p>
          <a:p>
            <a:pPr>
              <a:lnSpc>
                <a:spcPct val="150000"/>
              </a:lnSpc>
            </a:pPr>
            <a:endParaRPr lang="en-US" dirty="0"/>
          </a:p>
          <a:p>
            <a:pPr>
              <a:lnSpc>
                <a:spcPct val="150000"/>
              </a:lnSpc>
              <a:spcAft>
                <a:spcPts val="900"/>
              </a:spcAft>
            </a:pPr>
            <a:r>
              <a:rPr lang="en-US" sz="1800" b="1" dirty="0"/>
              <a:t>Properties of Poisson Probability Function</a:t>
            </a:r>
          </a:p>
          <a:p>
            <a:pPr marL="557213" lvl="1" indent="-214313">
              <a:lnSpc>
                <a:spcPct val="150000"/>
              </a:lnSpc>
              <a:spcAft>
                <a:spcPts val="900"/>
              </a:spcAft>
            </a:pPr>
            <a:r>
              <a:rPr lang="en-US" sz="2100" dirty="0"/>
              <a:t>The probability of occurrence is same in two intervals of same length. </a:t>
            </a:r>
          </a:p>
          <a:p>
            <a:pPr marL="557213" lvl="1" indent="-214313">
              <a:lnSpc>
                <a:spcPct val="150000"/>
              </a:lnSpc>
              <a:spcAft>
                <a:spcPts val="900"/>
              </a:spcAft>
            </a:pPr>
            <a:r>
              <a:rPr lang="en-US" sz="2100" dirty="0"/>
              <a:t>The probability of occurrence or non-occurrence is independent of occurrence or non-occurrence in any other interval. </a:t>
            </a:r>
          </a:p>
          <a:p>
            <a:pPr>
              <a:lnSpc>
                <a:spcPct val="150000"/>
              </a:lnSpc>
            </a:pPr>
            <a:endParaRPr lang="en-US" dirty="0"/>
          </a:p>
        </p:txBody>
      </p:sp>
      <p:sp>
        <p:nvSpPr>
          <p:cNvPr id="4" name="Rectangle 3"/>
          <p:cNvSpPr/>
          <p:nvPr/>
        </p:nvSpPr>
        <p:spPr>
          <a:xfrm>
            <a:off x="628650" y="840355"/>
            <a:ext cx="3190297" cy="461665"/>
          </a:xfrm>
          <a:prstGeom prst="rect">
            <a:avLst/>
          </a:prstGeom>
        </p:spPr>
        <p:txBody>
          <a:bodyPr wrap="none">
            <a:spAutoFit/>
          </a:bodyPr>
          <a:lstStyle/>
          <a:p>
            <a:r>
              <a:rPr lang="en-US" sz="2400" b="1" dirty="0"/>
              <a:t>Poisson Distribution</a:t>
            </a:r>
          </a:p>
        </p:txBody>
      </p:sp>
    </p:spTree>
    <p:extLst>
      <p:ext uri="{BB962C8B-B14F-4D97-AF65-F5344CB8AC3E}">
        <p14:creationId xmlns:p14="http://schemas.microsoft.com/office/powerpoint/2010/main" val="311213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Content Placeholder 2"/>
          <p:cNvSpPr>
            <a:spLocks noGrp="1"/>
          </p:cNvSpPr>
          <p:nvPr>
            <p:ph idx="1"/>
          </p:nvPr>
        </p:nvSpPr>
        <p:spPr/>
        <p:txBody>
          <a:bodyPr>
            <a:normAutofit lnSpcReduction="10000"/>
          </a:bodyPr>
          <a:lstStyle/>
          <a:p>
            <a:pPr>
              <a:lnSpc>
                <a:spcPct val="150000"/>
              </a:lnSpc>
            </a:pPr>
            <a:r>
              <a:rPr lang="en-US" dirty="0"/>
              <a:t>A variable is random if it takes on different values as result of the outcomes of a random experiment or </a:t>
            </a:r>
            <a:r>
              <a:rPr lang="en-GB" altLang="en-US" dirty="0"/>
              <a:t>is an experiment with random outcome.</a:t>
            </a:r>
            <a:endParaRPr lang="en-US" dirty="0"/>
          </a:p>
          <a:p>
            <a:pPr>
              <a:lnSpc>
                <a:spcPct val="150000"/>
              </a:lnSpc>
            </a:pPr>
            <a:r>
              <a:rPr lang="en-GB" altLang="en-US" dirty="0" smtClean="0"/>
              <a:t>Random </a:t>
            </a:r>
            <a:r>
              <a:rPr lang="en-GB" altLang="en-US" dirty="0"/>
              <a:t>variable is a variable related to a random event.</a:t>
            </a:r>
          </a:p>
          <a:p>
            <a:pPr>
              <a:lnSpc>
                <a:spcPct val="150000"/>
              </a:lnSpc>
            </a:pPr>
            <a:endParaRPr lang="en-US" dirty="0"/>
          </a:p>
          <a:p>
            <a:pPr>
              <a:lnSpc>
                <a:spcPct val="150000"/>
              </a:lnSpc>
            </a:pPr>
            <a:r>
              <a:rPr lang="en-US" dirty="0"/>
              <a:t>A random variable is </a:t>
            </a:r>
            <a:r>
              <a:rPr lang="en-US" b="1" dirty="0"/>
              <a:t>discrete</a:t>
            </a:r>
            <a:r>
              <a:rPr lang="en-US" dirty="0"/>
              <a:t>  if it has a finite  or countable  number of possible outcomes that can be listed.</a:t>
            </a:r>
          </a:p>
          <a:p>
            <a:pPr>
              <a:lnSpc>
                <a:spcPct val="150000"/>
              </a:lnSpc>
            </a:pPr>
            <a:r>
              <a:rPr lang="en-US" dirty="0"/>
              <a:t>A random variable is </a:t>
            </a:r>
            <a:r>
              <a:rPr lang="en-US" b="1" dirty="0"/>
              <a:t>Continuous </a:t>
            </a:r>
            <a:r>
              <a:rPr lang="en-US" dirty="0"/>
              <a:t>  if it has an uncountable  number or  possible outcomes within a given interval.</a:t>
            </a:r>
          </a:p>
          <a:p>
            <a:pPr>
              <a:lnSpc>
                <a:spcPct val="150000"/>
              </a:lnSpc>
            </a:pPr>
            <a:endParaRPr lang="en-US" dirty="0"/>
          </a:p>
          <a:p>
            <a:pPr marL="342900" lvl="1" indent="0">
              <a:lnSpc>
                <a:spcPct val="150000"/>
              </a:lnSpc>
              <a:buNone/>
            </a:pPr>
            <a:endParaRPr lang="en-US" sz="2100" dirty="0"/>
          </a:p>
        </p:txBody>
      </p:sp>
      <p:sp>
        <p:nvSpPr>
          <p:cNvPr id="4" name="Title 1"/>
          <p:cNvSpPr txBox="1">
            <a:spLocks/>
          </p:cNvSpPr>
          <p:nvPr/>
        </p:nvSpPr>
        <p:spPr>
          <a:xfrm>
            <a:off x="838200" y="365125"/>
            <a:ext cx="10515600" cy="1325563"/>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800" b="1" dirty="0" smtClean="0"/>
          </a:p>
          <a:p>
            <a:r>
              <a:rPr lang="en-US" sz="2800" b="1" dirty="0" smtClean="0"/>
              <a:t>Random Variable</a:t>
            </a:r>
            <a:endParaRPr lang="en-US" sz="2800" b="1" dirty="0"/>
          </a:p>
        </p:txBody>
      </p:sp>
    </p:spTree>
    <p:extLst>
      <p:ext uri="{BB962C8B-B14F-4D97-AF65-F5344CB8AC3E}">
        <p14:creationId xmlns:p14="http://schemas.microsoft.com/office/powerpoint/2010/main" val="1150551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74861" y="1779714"/>
            <a:ext cx="7886700" cy="1660286"/>
          </a:xfrm>
        </p:spPr>
        <p:txBody>
          <a:bodyPr/>
          <a:lstStyle/>
          <a:p>
            <a:pPr marL="557213" lvl="1" indent="-214313">
              <a:spcAft>
                <a:spcPts val="900"/>
              </a:spcAft>
            </a:pPr>
            <a:r>
              <a:rPr lang="en-US" dirty="0"/>
              <a:t>No. of persons arriving at a service station or ATM.</a:t>
            </a:r>
          </a:p>
          <a:p>
            <a:pPr marL="557213" lvl="1" indent="-214313">
              <a:spcAft>
                <a:spcPts val="900"/>
              </a:spcAft>
            </a:pPr>
            <a:r>
              <a:rPr lang="en-US" dirty="0"/>
              <a:t>No. of calls coming to a call center in a given interval.</a:t>
            </a:r>
          </a:p>
          <a:p>
            <a:pPr marL="557213" lvl="1" indent="-214313">
              <a:spcAft>
                <a:spcPts val="900"/>
              </a:spcAft>
            </a:pPr>
            <a:r>
              <a:rPr lang="en-US" dirty="0"/>
              <a:t>No. of defects in a length of cloth from a loom.</a:t>
            </a:r>
          </a:p>
          <a:p>
            <a:pPr marL="557213" lvl="1" indent="-214313">
              <a:spcAft>
                <a:spcPts val="900"/>
              </a:spcAft>
            </a:pPr>
            <a:r>
              <a:rPr lang="en-US" dirty="0"/>
              <a:t>No. of accidents in a given length of highway.</a:t>
            </a:r>
          </a:p>
          <a:p>
            <a:pPr marL="0" indent="0">
              <a:buNone/>
            </a:pPr>
            <a:endParaRPr lang="en-US" dirty="0"/>
          </a:p>
        </p:txBody>
      </p:sp>
      <p:sp>
        <p:nvSpPr>
          <p:cNvPr id="4" name="Rectangle 3"/>
          <p:cNvSpPr/>
          <p:nvPr/>
        </p:nvSpPr>
        <p:spPr>
          <a:xfrm>
            <a:off x="687042" y="1041500"/>
            <a:ext cx="6423553" cy="461665"/>
          </a:xfrm>
          <a:prstGeom prst="rect">
            <a:avLst/>
          </a:prstGeom>
        </p:spPr>
        <p:txBody>
          <a:bodyPr wrap="none">
            <a:spAutoFit/>
          </a:bodyPr>
          <a:lstStyle/>
          <a:p>
            <a:r>
              <a:rPr lang="en-US" sz="2400" b="1" dirty="0"/>
              <a:t>Poisson Distribution – Business Examples</a:t>
            </a:r>
            <a:endParaRPr lang="en-US" sz="2400" dirty="0"/>
          </a:p>
        </p:txBody>
      </p:sp>
    </p:spTree>
    <p:extLst>
      <p:ext uri="{BB962C8B-B14F-4D97-AF65-F5344CB8AC3E}">
        <p14:creationId xmlns:p14="http://schemas.microsoft.com/office/powerpoint/2010/main" val="3327625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Aft>
                    <a:spcPts val="900"/>
                  </a:spcAft>
                </a:pPr>
                <a:r>
                  <a:rPr lang="en-US" dirty="0"/>
                  <a:t>The Poisson Probability Function</a:t>
                </a:r>
              </a:p>
              <a:p>
                <a:pPr marL="514350" indent="0">
                  <a:spcAft>
                    <a:spcPts val="900"/>
                  </a:spcAft>
                  <a:buNone/>
                </a:pPr>
                <a14:m>
                  <m:oMathPara xmlns:m="http://schemas.openxmlformats.org/officeDocument/2006/math">
                    <m:oMathParaPr>
                      <m:jc m:val="centerGroup"/>
                    </m:oMathParaPr>
                    <m:oMath xmlns:m="http://schemas.openxmlformats.org/officeDocument/2006/math">
                      <m:r>
                        <a:rPr lang="en-US" i="1">
                          <a:latin typeface="Cambria Math"/>
                        </a:rPr>
                        <m:t>𝑓</m:t>
                      </m:r>
                      <m:d>
                        <m:dPr>
                          <m:ctrlPr>
                            <a:rPr lang="en-US" i="1">
                              <a:latin typeface="Cambria Math" panose="02040503050406030204" pitchFamily="18" charset="0"/>
                            </a:rPr>
                          </m:ctrlPr>
                        </m:dPr>
                        <m:e>
                          <m:r>
                            <a:rPr lang="en-US" i="1">
                              <a:latin typeface="Cambria Math"/>
                            </a:rPr>
                            <m:t>𝑥</m:t>
                          </m:r>
                        </m:e>
                      </m:d>
                      <m:r>
                        <a:rPr lang="en-US" i="1">
                          <a:latin typeface="Cambria Math"/>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a:ea typeface="Cambria Math"/>
                                </a:rPr>
                                <m:t>𝜇</m:t>
                              </m:r>
                            </m:e>
                            <m:sup>
                              <m:r>
                                <a:rPr lang="en-US" i="1">
                                  <a:latin typeface="Cambria Math"/>
                                </a:rPr>
                                <m:t>𝑥</m:t>
                              </m:r>
                            </m:sup>
                          </m:sSup>
                          <m:sSup>
                            <m:sSupPr>
                              <m:ctrlPr>
                                <a:rPr lang="en-US" i="1">
                                  <a:latin typeface="Cambria Math" panose="02040503050406030204" pitchFamily="18" charset="0"/>
                                </a:rPr>
                              </m:ctrlPr>
                            </m:sSupPr>
                            <m:e>
                              <m:r>
                                <a:rPr lang="en-US" i="1">
                                  <a:latin typeface="Cambria Math"/>
                                </a:rPr>
                                <m:t>𝑒</m:t>
                              </m:r>
                            </m:e>
                            <m:sup>
                              <m:r>
                                <a:rPr lang="en-US" i="1">
                                  <a:latin typeface="Cambria Math"/>
                                </a:rPr>
                                <m:t>−</m:t>
                              </m:r>
                              <m:r>
                                <a:rPr lang="en-US" i="1">
                                  <a:latin typeface="Cambria Math"/>
                                  <a:ea typeface="Cambria Math"/>
                                </a:rPr>
                                <m:t>𝜇</m:t>
                              </m:r>
                            </m:sup>
                          </m:sSup>
                        </m:num>
                        <m:den>
                          <m:r>
                            <a:rPr lang="en-US" i="1">
                              <a:latin typeface="Cambria Math"/>
                            </a:rPr>
                            <m:t>𝑥</m:t>
                          </m:r>
                          <m:r>
                            <a:rPr lang="en-US" i="1">
                              <a:latin typeface="Cambria Math"/>
                            </a:rPr>
                            <m:t>!</m:t>
                          </m:r>
                        </m:den>
                      </m:f>
                    </m:oMath>
                  </m:oMathPara>
                </a14:m>
                <a:endParaRPr lang="en-US" dirty="0"/>
              </a:p>
              <a:p>
                <a:pPr marL="514350" indent="0">
                  <a:spcAft>
                    <a:spcPts val="900"/>
                  </a:spcAft>
                  <a:buNone/>
                </a:pPr>
                <a:r>
                  <a:rPr lang="en-US" dirty="0"/>
                  <a:t>Where,</a:t>
                </a:r>
              </a:p>
              <a:p>
                <a:pPr marL="514350" indent="0">
                  <a:spcAft>
                    <a:spcPts val="900"/>
                  </a:spcAft>
                  <a:buNone/>
                </a:pPr>
                <a:r>
                  <a:rPr lang="en-US" dirty="0"/>
                  <a:t>f(x) = the probability of x occurrences in an interval</a:t>
                </a:r>
              </a:p>
              <a:p>
                <a:pPr marL="514350" indent="0">
                  <a:spcAft>
                    <a:spcPts val="900"/>
                  </a:spcAft>
                  <a:buNone/>
                </a:pPr>
                <a:r>
                  <a:rPr lang="el-GR" dirty="0"/>
                  <a:t>μ </a:t>
                </a:r>
                <a:r>
                  <a:rPr lang="en-US" dirty="0">
                    <a:sym typeface="Symbol"/>
                  </a:rPr>
                  <a:t>= expected value or mean number of occurrences in an interval</a:t>
                </a:r>
              </a:p>
              <a:p>
                <a:pPr marL="514350" indent="0">
                  <a:spcAft>
                    <a:spcPts val="900"/>
                  </a:spcAft>
                  <a:buNone/>
                  <a:tabLst>
                    <a:tab pos="903685" algn="l"/>
                  </a:tabLst>
                </a:pPr>
                <a:r>
                  <a:rPr lang="en-US" dirty="0">
                    <a:sym typeface="Symbol"/>
                  </a:rPr>
                  <a:t>e	= 2.71828</a:t>
                </a:r>
                <a:r>
                  <a:rPr lang="en-US" dirty="0"/>
                  <a:t> </a:t>
                </a:r>
              </a:p>
              <a:p>
                <a:pPr marL="514350" indent="0">
                  <a:spcAft>
                    <a:spcPts val="900"/>
                  </a:spcAft>
                  <a:buNone/>
                  <a:tabLst>
                    <a:tab pos="903685" algn="l"/>
                  </a:tabLst>
                </a:pPr>
                <a:r>
                  <a:rPr lang="en-US" dirty="0"/>
                  <a:t>Mean of Poisson Probability Distribution = </a:t>
                </a:r>
                <a:r>
                  <a:rPr lang="el-GR" dirty="0"/>
                  <a:t>μ</a:t>
                </a:r>
                <a:endParaRPr lang="en-IN" dirty="0"/>
              </a:p>
              <a:p>
                <a:pPr marL="514350" indent="0">
                  <a:spcAft>
                    <a:spcPts val="900"/>
                  </a:spcAft>
                  <a:buNone/>
                  <a:tabLst>
                    <a:tab pos="903685" algn="l"/>
                  </a:tabLst>
                </a:pPr>
                <a:r>
                  <a:rPr lang="en-IN" dirty="0"/>
                  <a:t>Variance of </a:t>
                </a:r>
                <a:r>
                  <a:rPr lang="en-US" dirty="0"/>
                  <a:t>Poisson Probability Distribution = </a:t>
                </a:r>
                <a:r>
                  <a:rPr lang="el-GR" dirty="0"/>
                  <a:t>μ</a:t>
                </a:r>
                <a:endParaRPr lang="en-I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Rectangle 3"/>
          <p:cNvSpPr/>
          <p:nvPr/>
        </p:nvSpPr>
        <p:spPr>
          <a:xfrm>
            <a:off x="457200" y="666196"/>
            <a:ext cx="3732112" cy="400110"/>
          </a:xfrm>
          <a:prstGeom prst="rect">
            <a:avLst/>
          </a:prstGeom>
        </p:spPr>
        <p:txBody>
          <a:bodyPr wrap="none">
            <a:spAutoFit/>
          </a:bodyPr>
          <a:lstStyle/>
          <a:p>
            <a:r>
              <a:rPr lang="en-US" sz="2000" b="1" dirty="0"/>
              <a:t>Poisson Probability Function</a:t>
            </a:r>
          </a:p>
        </p:txBody>
      </p:sp>
    </p:spTree>
    <p:extLst>
      <p:ext uri="{BB962C8B-B14F-4D97-AF65-F5344CB8AC3E}">
        <p14:creationId xmlns:p14="http://schemas.microsoft.com/office/powerpoint/2010/main" val="318640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734158" y="1519518"/>
            <a:ext cx="7886700" cy="3696135"/>
          </a:xfrm>
        </p:spPr>
        <p:txBody>
          <a:bodyPr/>
          <a:lstStyle/>
          <a:p>
            <a:pPr marL="0" indent="0">
              <a:lnSpc>
                <a:spcPct val="150000"/>
              </a:lnSpc>
              <a:buNone/>
            </a:pPr>
            <a:r>
              <a:rPr lang="en-US" dirty="0"/>
              <a:t>Twenty sheets of aluminum alloy were examined for surface flaws. The frequency of the number of sheets with a given number of flaws per sheet was as follows:</a:t>
            </a:r>
          </a:p>
        </p:txBody>
      </p:sp>
      <p:pic>
        <p:nvPicPr>
          <p:cNvPr id="4" name="Picture 3"/>
          <p:cNvPicPr>
            <a:picLocks noChangeAspect="1"/>
          </p:cNvPicPr>
          <p:nvPr/>
        </p:nvPicPr>
        <p:blipFill>
          <a:blip r:embed="rId2"/>
          <a:stretch>
            <a:fillRect/>
          </a:stretch>
        </p:blipFill>
        <p:spPr>
          <a:xfrm>
            <a:off x="734158" y="3254189"/>
            <a:ext cx="2358666" cy="2358538"/>
          </a:xfrm>
          <a:prstGeom prst="rect">
            <a:avLst/>
          </a:prstGeom>
        </p:spPr>
      </p:pic>
      <p:sp>
        <p:nvSpPr>
          <p:cNvPr id="5" name="TextBox 4"/>
          <p:cNvSpPr txBox="1"/>
          <p:nvPr/>
        </p:nvSpPr>
        <p:spPr>
          <a:xfrm>
            <a:off x="2993079" y="3694794"/>
            <a:ext cx="5965095" cy="707886"/>
          </a:xfrm>
          <a:prstGeom prst="rect">
            <a:avLst/>
          </a:prstGeom>
          <a:noFill/>
        </p:spPr>
        <p:txBody>
          <a:bodyPr wrap="none" rtlCol="0">
            <a:spAutoFit/>
          </a:bodyPr>
          <a:lstStyle/>
          <a:p>
            <a:r>
              <a:rPr lang="en-US" sz="2000" dirty="0"/>
              <a:t>What is the probability of finding a sheet chosen </a:t>
            </a:r>
          </a:p>
          <a:p>
            <a:r>
              <a:rPr lang="en-US" sz="2000" dirty="0"/>
              <a:t>at random which contains 3 or more surface flaws?</a:t>
            </a:r>
          </a:p>
        </p:txBody>
      </p:sp>
      <p:sp>
        <p:nvSpPr>
          <p:cNvPr id="6" name="Rectangle 5"/>
          <p:cNvSpPr/>
          <p:nvPr/>
        </p:nvSpPr>
        <p:spPr>
          <a:xfrm>
            <a:off x="628489" y="891612"/>
            <a:ext cx="4729180" cy="461665"/>
          </a:xfrm>
          <a:prstGeom prst="rect">
            <a:avLst/>
          </a:prstGeom>
        </p:spPr>
        <p:txBody>
          <a:bodyPr wrap="none">
            <a:spAutoFit/>
          </a:bodyPr>
          <a:lstStyle/>
          <a:p>
            <a:r>
              <a:rPr lang="en-US" sz="2400" b="1" dirty="0"/>
              <a:t>Poisson Distribution - Example</a:t>
            </a:r>
          </a:p>
        </p:txBody>
      </p:sp>
    </p:spTree>
    <p:extLst>
      <p:ext uri="{BB962C8B-B14F-4D97-AF65-F5344CB8AC3E}">
        <p14:creationId xmlns:p14="http://schemas.microsoft.com/office/powerpoint/2010/main" val="3780015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Rectangle 2"/>
          <p:cNvSpPr/>
          <p:nvPr/>
        </p:nvSpPr>
        <p:spPr>
          <a:xfrm>
            <a:off x="676919" y="759204"/>
            <a:ext cx="3972562" cy="400110"/>
          </a:xfrm>
          <a:prstGeom prst="rect">
            <a:avLst/>
          </a:prstGeom>
        </p:spPr>
        <p:txBody>
          <a:bodyPr wrap="none">
            <a:spAutoFit/>
          </a:bodyPr>
          <a:lstStyle/>
          <a:p>
            <a:r>
              <a:rPr lang="en-US" sz="2000" b="1" dirty="0"/>
              <a:t>Poisson Distribution - Example</a:t>
            </a:r>
          </a:p>
        </p:txBody>
      </p:sp>
      <p:sp>
        <p:nvSpPr>
          <p:cNvPr id="5" name="Rectangle 4">
            <a:extLst>
              <a:ext uri="{FF2B5EF4-FFF2-40B4-BE49-F238E27FC236}">
                <a16:creationId xmlns:a16="http://schemas.microsoft.com/office/drawing/2014/main" id="{2A5DCB7B-9E50-4D35-8876-68AE9B03867B}"/>
              </a:ext>
            </a:extLst>
          </p:cNvPr>
          <p:cNvSpPr/>
          <p:nvPr/>
        </p:nvSpPr>
        <p:spPr>
          <a:xfrm>
            <a:off x="676919" y="1158571"/>
            <a:ext cx="10024275" cy="2090957"/>
          </a:xfrm>
          <a:prstGeom prst="rect">
            <a:avLst/>
          </a:prstGeom>
        </p:spPr>
        <p:txBody>
          <a:bodyPr wrap="square">
            <a:spAutoFit/>
          </a:bodyPr>
          <a:lstStyle/>
          <a:p>
            <a:pPr marL="0" marR="0" lvl="0" indent="0" algn="just" defTabSz="914400" rtl="0" eaLnBrk="1" fontAlgn="auto" latinLnBrk="0" hangingPunct="1">
              <a:lnSpc>
                <a:spcPct val="150000"/>
              </a:lnSpc>
              <a:spcBef>
                <a:spcPts val="200"/>
              </a:spcBef>
              <a:spcAft>
                <a:spcPts val="200"/>
              </a:spcAft>
              <a:buClrTx/>
              <a:buSzTx/>
              <a:buFontTx/>
              <a:buNone/>
              <a:tabLst/>
              <a:defRPr/>
            </a:pPr>
            <a:r>
              <a:rPr kumimoji="0" lang="en-IN" sz="1800" b="1"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Example</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A Life Insurance agent sells on the average 3 life insurance policies per week. </a:t>
            </a:r>
          </a:p>
          <a:p>
            <a:pPr marL="0" marR="0" lvl="0" indent="0" algn="just" defTabSz="914400" rtl="0" eaLnBrk="1" fontAlgn="auto" latinLnBrk="0" hangingPunct="1">
              <a:lnSpc>
                <a:spcPct val="150000"/>
              </a:lnSpc>
              <a:spcBef>
                <a:spcPts val="200"/>
              </a:spcBef>
              <a:spcAft>
                <a:spcPts val="20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Use the Poisson law to calculate the probability that in a given week, he will sell</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a. Some policies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b. 2 or more but less than 5 policies?</a:t>
            </a:r>
          </a:p>
          <a:p>
            <a:pPr marL="0" marR="0" lvl="0" indent="0" algn="just" defTabSz="914400" rtl="0" eaLnBrk="1" fontAlgn="auto" latinLnBrk="0" hangingPunct="1">
              <a:lnSpc>
                <a:spcPct val="150000"/>
              </a:lnSpc>
              <a:spcBef>
                <a:spcPts val="200"/>
              </a:spcBef>
              <a:spcAft>
                <a:spcPts val="200"/>
              </a:spcAft>
              <a:buClrTx/>
              <a:buSzTx/>
              <a:buFontTx/>
              <a:buNone/>
              <a:tabLst/>
              <a:defRPr/>
            </a:pPr>
            <a:r>
              <a:rPr kumimoji="0" lang="en-IN" sz="1800" b="1" i="0"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Solution:</a:t>
            </a:r>
          </a:p>
        </p:txBody>
      </p:sp>
      <p:sp>
        <p:nvSpPr>
          <p:cNvPr id="6" name="Rectangle 5">
            <a:extLst>
              <a:ext uri="{FF2B5EF4-FFF2-40B4-BE49-F238E27FC236}">
                <a16:creationId xmlns:a16="http://schemas.microsoft.com/office/drawing/2014/main" id="{E0BE5C49-1D6D-48AC-9A6F-3C438098DB9C}"/>
              </a:ext>
            </a:extLst>
          </p:cNvPr>
          <p:cNvSpPr/>
          <p:nvPr/>
        </p:nvSpPr>
        <p:spPr>
          <a:xfrm>
            <a:off x="640407" y="3248784"/>
            <a:ext cx="10024275" cy="304698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a. P(X&gt;=0)</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&gt; </a:t>
            </a:r>
            <a:r>
              <a:rPr kumimoji="0" lang="en-IN" sz="1600" b="0" i="1" u="none" strike="noStrike" kern="1200" cap="none" spc="0" normalizeH="0" baseline="0" noProof="0" dirty="0" err="1">
                <a:ln>
                  <a:noFill/>
                </a:ln>
                <a:solidFill>
                  <a:srgbClr val="5B9BD5">
                    <a:lumMod val="50000"/>
                  </a:srgbClr>
                </a:solidFill>
                <a:effectLst/>
                <a:uLnTx/>
                <a:uFillTx/>
                <a:latin typeface="Calibri" panose="020F0502020204030204"/>
                <a:ea typeface="+mn-ea"/>
                <a:cs typeface="Times New Roman" panose="02020603050405020304" pitchFamily="18" charset="0"/>
              </a:rPr>
              <a:t>ppois</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(0, lambda=3,lower=FALSE) # we need to find the upper tail of the probability mf</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[1] 0.9502129</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b. P(2&lt;=X&lt;=5)</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err="1">
                <a:ln>
                  <a:noFill/>
                </a:ln>
                <a:solidFill>
                  <a:srgbClr val="5B9BD5">
                    <a:lumMod val="50000"/>
                  </a:srgbClr>
                </a:solidFill>
                <a:effectLst/>
                <a:uLnTx/>
                <a:uFillTx/>
                <a:latin typeface="Calibri" panose="020F0502020204030204"/>
                <a:ea typeface="+mn-ea"/>
                <a:cs typeface="Times New Roman" panose="02020603050405020304" pitchFamily="18" charset="0"/>
              </a:rPr>
              <a:t>ppois</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(1, lambda=3,lower=FALSE) # Probability of more than 1 policy</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err="1">
                <a:ln>
                  <a:noFill/>
                </a:ln>
                <a:solidFill>
                  <a:srgbClr val="5B9BD5">
                    <a:lumMod val="50000"/>
                  </a:srgbClr>
                </a:solidFill>
                <a:effectLst/>
                <a:uLnTx/>
                <a:uFillTx/>
                <a:latin typeface="Calibri" panose="020F0502020204030204"/>
                <a:ea typeface="+mn-ea"/>
                <a:cs typeface="Times New Roman" panose="02020603050405020304" pitchFamily="18" charset="0"/>
              </a:rPr>
              <a:t>ppois</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(4, lambda=3,lower=FALSE) # Probability of more than 4 policies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&gt; </a:t>
            </a:r>
            <a:r>
              <a:rPr kumimoji="0" lang="en-IN" sz="1600" b="0" i="1" u="none" strike="noStrike" kern="1200" cap="none" spc="0" normalizeH="0" baseline="0" noProof="0" dirty="0" err="1">
                <a:ln>
                  <a:noFill/>
                </a:ln>
                <a:solidFill>
                  <a:srgbClr val="5B9BD5">
                    <a:lumMod val="50000"/>
                  </a:srgbClr>
                </a:solidFill>
                <a:effectLst/>
                <a:uLnTx/>
                <a:uFillTx/>
                <a:latin typeface="Calibri" panose="020F0502020204030204"/>
                <a:ea typeface="+mn-ea"/>
                <a:cs typeface="Times New Roman" panose="02020603050405020304" pitchFamily="18" charset="0"/>
              </a:rPr>
              <a:t>ppois</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(1, lambda=3,lower=FALSE) - </a:t>
            </a:r>
            <a:r>
              <a:rPr kumimoji="0" lang="en-IN" sz="1600" b="0" i="1" u="none" strike="noStrike" kern="1200" cap="none" spc="0" normalizeH="0" baseline="0" noProof="0" dirty="0" err="1">
                <a:ln>
                  <a:noFill/>
                </a:ln>
                <a:solidFill>
                  <a:srgbClr val="5B9BD5">
                    <a:lumMod val="50000"/>
                  </a:srgbClr>
                </a:solidFill>
                <a:effectLst/>
                <a:uLnTx/>
                <a:uFillTx/>
                <a:latin typeface="Calibri" panose="020F0502020204030204"/>
                <a:ea typeface="+mn-ea"/>
                <a:cs typeface="Times New Roman" panose="02020603050405020304" pitchFamily="18" charset="0"/>
              </a:rPr>
              <a:t>ppois</a:t>
            </a: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(4, lambda=3,lower=FALSE)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600" b="0" i="1" u="none" strike="noStrike" kern="1200" cap="none" spc="0" normalizeH="0" baseline="0" noProof="0" dirty="0">
                <a:ln>
                  <a:noFill/>
                </a:ln>
                <a:solidFill>
                  <a:srgbClr val="5B9BD5">
                    <a:lumMod val="50000"/>
                  </a:srgbClr>
                </a:solidFill>
                <a:effectLst/>
                <a:uLnTx/>
                <a:uFillTx/>
                <a:latin typeface="Calibri" panose="020F0502020204030204"/>
                <a:ea typeface="+mn-ea"/>
                <a:cs typeface="Times New Roman" panose="02020603050405020304" pitchFamily="18" charset="0"/>
              </a:rPr>
              <a:t>[1] 0.616115</a:t>
            </a:r>
          </a:p>
        </p:txBody>
      </p:sp>
    </p:spTree>
    <p:extLst>
      <p:ext uri="{BB962C8B-B14F-4D97-AF65-F5344CB8AC3E}">
        <p14:creationId xmlns:p14="http://schemas.microsoft.com/office/powerpoint/2010/main" val="2394592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65409"/>
            <a:ext cx="7886700" cy="441826"/>
          </a:xfrm>
        </p:spPr>
        <p:txBody>
          <a:bodyPr>
            <a:noAutofit/>
          </a:bodyPr>
          <a:lstStyle/>
          <a:p>
            <a:pPr marL="0" indent="0" algn="ctr">
              <a:buNone/>
            </a:pPr>
            <a:r>
              <a:rPr lang="en-US" sz="2800" b="1" dirty="0"/>
              <a:t>Continuous Probability Distribution</a:t>
            </a:r>
          </a:p>
        </p:txBody>
      </p:sp>
    </p:spTree>
    <p:extLst>
      <p:ext uri="{BB962C8B-B14F-4D97-AF65-F5344CB8AC3E}">
        <p14:creationId xmlns:p14="http://schemas.microsoft.com/office/powerpoint/2010/main" val="994295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1030"/>
            <a:ext cx="7886700" cy="994172"/>
          </a:xfrm>
        </p:spPr>
        <p:txBody>
          <a:bodyPr>
            <a:normAutofit/>
          </a:bodyPr>
          <a:lstStyle/>
          <a:p>
            <a:r>
              <a:rPr lang="en-US" sz="2700" b="1" dirty="0"/>
              <a:t>Continuous Probability Function</a:t>
            </a:r>
          </a:p>
        </p:txBody>
      </p:sp>
      <p:sp>
        <p:nvSpPr>
          <p:cNvPr id="3" name="Content Placeholder 2"/>
          <p:cNvSpPr>
            <a:spLocks noGrp="1"/>
          </p:cNvSpPr>
          <p:nvPr>
            <p:ph idx="1"/>
          </p:nvPr>
        </p:nvSpPr>
        <p:spPr>
          <a:xfrm>
            <a:off x="628650" y="941295"/>
            <a:ext cx="7886700" cy="5059456"/>
          </a:xfrm>
        </p:spPr>
        <p:txBody>
          <a:bodyPr>
            <a:normAutofit fontScale="92500" lnSpcReduction="10000"/>
          </a:bodyPr>
          <a:lstStyle/>
          <a:p>
            <a:pPr marL="214313" indent="-214313">
              <a:spcAft>
                <a:spcPts val="450"/>
              </a:spcAft>
            </a:pPr>
            <a:r>
              <a:rPr lang="en-IN" sz="1800" dirty="0"/>
              <a:t>Assume that to come to this class you travel for 45mins to 1 hour. </a:t>
            </a:r>
          </a:p>
          <a:p>
            <a:pPr marL="214313" indent="-214313">
              <a:spcAft>
                <a:spcPts val="450"/>
              </a:spcAft>
            </a:pPr>
            <a:r>
              <a:rPr lang="en-IN" sz="1800" dirty="0"/>
              <a:t>If your travel time is a random variable it may take value between 45 and 60 including decimal values. </a:t>
            </a:r>
          </a:p>
          <a:p>
            <a:pPr marL="214313" indent="-214313">
              <a:spcAft>
                <a:spcPts val="450"/>
              </a:spcAft>
            </a:pPr>
            <a:r>
              <a:rPr lang="en-IN" sz="1800" dirty="0"/>
              <a:t>So the travel time is a continuous random variable. </a:t>
            </a:r>
          </a:p>
          <a:p>
            <a:pPr marL="214313" indent="-214313">
              <a:spcAft>
                <a:spcPts val="450"/>
              </a:spcAft>
            </a:pPr>
            <a:r>
              <a:rPr lang="en-IN" sz="1800" dirty="0"/>
              <a:t>All the random variables measured on interval and ratio scale are continuous random variables.</a:t>
            </a:r>
          </a:p>
          <a:p>
            <a:pPr marL="214313" indent="-214313">
              <a:spcAft>
                <a:spcPts val="450"/>
              </a:spcAft>
            </a:pPr>
            <a:r>
              <a:rPr lang="en-IN" sz="1800" dirty="0"/>
              <a:t>For a continuous random variable</a:t>
            </a:r>
          </a:p>
          <a:p>
            <a:pPr marL="557213" lvl="1" indent="-214313">
              <a:spcAft>
                <a:spcPts val="450"/>
              </a:spcAft>
            </a:pPr>
            <a:r>
              <a:rPr lang="en-IN" dirty="0"/>
              <a:t>The probability at any point is 0. (Area under curve only makes sense)</a:t>
            </a:r>
          </a:p>
          <a:p>
            <a:pPr marL="557213" lvl="1" indent="-214313">
              <a:spcAft>
                <a:spcPts val="450"/>
              </a:spcAft>
            </a:pPr>
            <a:r>
              <a:rPr lang="en-IN" dirty="0"/>
              <a:t>Only probabilities exist for intervals. We do not talk about probability of RV assuming particular value. We talk about probability for a given interval.</a:t>
            </a:r>
          </a:p>
          <a:p>
            <a:pPr marL="557213" lvl="1" indent="-214313">
              <a:spcAft>
                <a:spcPts val="450"/>
              </a:spcAft>
            </a:pPr>
            <a:r>
              <a:rPr lang="en-IN" dirty="0"/>
              <a:t>The cumulative probability is equal to 1 i.e. sample space.</a:t>
            </a:r>
          </a:p>
          <a:p>
            <a:pPr marL="557213" lvl="1" indent="-214313">
              <a:spcAft>
                <a:spcPts val="450"/>
              </a:spcAft>
            </a:pPr>
            <a:r>
              <a:rPr lang="en-IN" dirty="0"/>
              <a:t>The probability density can never be negative.</a:t>
            </a:r>
          </a:p>
          <a:p>
            <a:pPr marL="557213" lvl="1" indent="-214313">
              <a:spcAft>
                <a:spcPts val="450"/>
              </a:spcAft>
            </a:pPr>
            <a:r>
              <a:rPr lang="en-IN" dirty="0"/>
              <a:t>The probability density can exceed 1.</a:t>
            </a:r>
          </a:p>
          <a:p>
            <a:pPr marL="557213" lvl="1" indent="-214313">
              <a:spcAft>
                <a:spcPts val="450"/>
              </a:spcAft>
            </a:pPr>
            <a:r>
              <a:rPr lang="en-IN" b="1" dirty="0"/>
              <a:t>Area is a measure of probability.</a:t>
            </a:r>
          </a:p>
        </p:txBody>
      </p:sp>
    </p:spTree>
    <p:extLst>
      <p:ext uri="{BB962C8B-B14F-4D97-AF65-F5344CB8AC3E}">
        <p14:creationId xmlns:p14="http://schemas.microsoft.com/office/powerpoint/2010/main" val="1822181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14313" indent="-214313">
                  <a:spcAft>
                    <a:spcPts val="900"/>
                  </a:spcAft>
                </a:pPr>
                <a:r>
                  <a:rPr lang="en-IN" dirty="0"/>
                  <a:t>The most important continuous probability distribution. </a:t>
                </a:r>
              </a:p>
              <a:p>
                <a:pPr marL="214313" indent="-214313">
                  <a:spcAft>
                    <a:spcPts val="900"/>
                  </a:spcAft>
                </a:pPr>
                <a:r>
                  <a:rPr lang="en-IN" dirty="0"/>
                  <a:t>Many natural and economic and demographic data follow normal distribution.</a:t>
                </a:r>
              </a:p>
              <a:p>
                <a:pPr marL="214313" indent="-214313">
                  <a:spcAft>
                    <a:spcPts val="900"/>
                  </a:spcAft>
                </a:pPr>
                <a:r>
                  <a:rPr lang="en-IN" dirty="0"/>
                  <a:t>Heights and weights of people, test scores, scientific and industrial measurements, rainfall data all follow normal distribution. </a:t>
                </a:r>
              </a:p>
              <a:p>
                <a:pPr marL="214313" indent="-214313">
                  <a:spcAft>
                    <a:spcPts val="900"/>
                  </a:spcAft>
                </a:pPr>
                <a:r>
                  <a:rPr lang="en-IN" dirty="0"/>
                  <a:t>Normal distribution is widely used in statistical inference and therefore it is important to know it.</a:t>
                </a:r>
              </a:p>
              <a:p>
                <a:pPr marL="214313" indent="-214313">
                  <a:spcAft>
                    <a:spcPts val="900"/>
                  </a:spcAft>
                </a:pPr>
                <a:r>
                  <a:rPr lang="en-IN" dirty="0"/>
                  <a:t>The normal probability density function</a:t>
                </a:r>
              </a:p>
              <a:p>
                <a:pPr marL="492919" indent="0">
                  <a:spcAft>
                    <a:spcPts val="900"/>
                  </a:spcAft>
                  <a:buNone/>
                </a:pPr>
                <a14:m>
                  <m:oMath xmlns:m="http://schemas.openxmlformats.org/officeDocument/2006/math">
                    <m:r>
                      <a:rPr lang="en-IN" sz="2400" i="1">
                        <a:latin typeface="Cambria Math" panose="02040503050406030204" pitchFamily="18" charset="0"/>
                      </a:rPr>
                      <m:t>𝑓</m:t>
                    </m:r>
                    <m:d>
                      <m:dPr>
                        <m:ctrlPr>
                          <a:rPr lang="en-IN" sz="2400" i="1">
                            <a:latin typeface="Cambria Math" panose="02040503050406030204" pitchFamily="18" charset="0"/>
                          </a:rPr>
                        </m:ctrlPr>
                      </m:dPr>
                      <m:e>
                        <m:r>
                          <a:rPr lang="en-IN" sz="2400" i="1">
                            <a:latin typeface="Cambria Math" panose="02040503050406030204" pitchFamily="18" charset="0"/>
                          </a:rPr>
                          <m:t>𝑥</m:t>
                        </m:r>
                      </m:e>
                    </m:d>
                    <m:r>
                      <a:rPr lang="en-IN" sz="2400" i="1">
                        <a:latin typeface="Cambria Math" panose="02040503050406030204" pitchFamily="18" charset="0"/>
                      </a:rPr>
                      <m:t>= </m:t>
                    </m:r>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ea typeface="Cambria Math" panose="02040503050406030204" pitchFamily="18" charset="0"/>
                          </a:rPr>
                          <m:t>𝜎</m:t>
                        </m:r>
                        <m:r>
                          <a:rPr lang="en-IN" sz="2400" i="1">
                            <a:latin typeface="Cambria Math" panose="02040503050406030204" pitchFamily="18" charset="0"/>
                          </a:rPr>
                          <m:t> </m:t>
                        </m:r>
                        <m:rad>
                          <m:radPr>
                            <m:degHide m:val="on"/>
                            <m:ctrlPr>
                              <a:rPr lang="en-IN" sz="2400" i="1">
                                <a:latin typeface="Cambria Math" panose="02040503050406030204" pitchFamily="18" charset="0"/>
                              </a:rPr>
                            </m:ctrlPr>
                          </m:radPr>
                          <m:deg/>
                          <m:e>
                            <m:r>
                              <a:rPr lang="en-IN" sz="2400" i="1">
                                <a:latin typeface="Cambria Math" panose="02040503050406030204" pitchFamily="18" charset="0"/>
                              </a:rPr>
                              <m:t>2</m:t>
                            </m:r>
                            <m:r>
                              <a:rPr lang="en-IN" sz="2400" i="1">
                                <a:latin typeface="Cambria Math" panose="02040503050406030204" pitchFamily="18" charset="0"/>
                                <a:ea typeface="Cambria Math" panose="02040503050406030204" pitchFamily="18" charset="0"/>
                              </a:rPr>
                              <m:t>𝜋</m:t>
                            </m:r>
                          </m:e>
                        </m:rad>
                      </m:den>
                    </m:f>
                    <m:r>
                      <a:rPr lang="en-IN" sz="2400" i="1">
                        <a:latin typeface="Cambria Math" panose="02040503050406030204" pitchFamily="18" charset="0"/>
                      </a:rPr>
                      <m:t> </m:t>
                    </m:r>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m:t>
                                </m:r>
                                <m:r>
                                  <a:rPr lang="en-IN" sz="2400" i="1">
                                    <a:latin typeface="Cambria Math" panose="02040503050406030204" pitchFamily="18" charset="0"/>
                                  </a:rPr>
                                  <m:t>𝑥</m:t>
                                </m:r>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𝜇</m:t>
                                </m:r>
                                <m:r>
                                  <a:rPr lang="en-IN" sz="2400" i="1">
                                    <a:latin typeface="Cambria Math" panose="02040503050406030204" pitchFamily="18" charset="0"/>
                                    <a:ea typeface="Cambria Math" panose="02040503050406030204" pitchFamily="18" charset="0"/>
                                  </a:rPr>
                                  <m:t>)</m:t>
                                </m:r>
                              </m:e>
                              <m:sup>
                                <m:r>
                                  <a:rPr lang="en-IN" sz="2400" i="1">
                                    <a:latin typeface="Cambria Math" panose="02040503050406030204" pitchFamily="18" charset="0"/>
                                  </a:rPr>
                                  <m:t>2</m:t>
                                </m:r>
                              </m:sup>
                            </m:sSup>
                          </m:num>
                          <m:den>
                            <m:r>
                              <a:rPr lang="en-IN" sz="2400" i="1">
                                <a:latin typeface="Cambria Math" panose="02040503050406030204" pitchFamily="18" charset="0"/>
                              </a:rPr>
                              <m:t>2</m:t>
                            </m:r>
                            <m:sSup>
                              <m:sSupPr>
                                <m:ctrlPr>
                                  <a:rPr lang="en-IN" sz="2400" i="1">
                                    <a:latin typeface="Cambria Math" panose="02040503050406030204" pitchFamily="18" charset="0"/>
                                  </a:rPr>
                                </m:ctrlPr>
                              </m:sSupPr>
                              <m:e>
                                <m:r>
                                  <a:rPr lang="en-IN" sz="2400" i="1">
                                    <a:latin typeface="Cambria Math" panose="02040503050406030204" pitchFamily="18" charset="0"/>
                                    <a:ea typeface="Cambria Math" panose="02040503050406030204" pitchFamily="18" charset="0"/>
                                  </a:rPr>
                                  <m:t>𝜎</m:t>
                                </m:r>
                              </m:e>
                              <m:sup>
                                <m:r>
                                  <a:rPr lang="en-IN" sz="2400" i="1">
                                    <a:latin typeface="Cambria Math" panose="02040503050406030204" pitchFamily="18" charset="0"/>
                                  </a:rPr>
                                  <m:t>2</m:t>
                                </m:r>
                              </m:sup>
                            </m:sSup>
                          </m:den>
                        </m:f>
                      </m:sup>
                    </m:sSup>
                  </m:oMath>
                </a14:m>
                <a:r>
                  <a:rPr lang="en-IN" sz="2400"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en-US">
                    <a:noFill/>
                  </a:rPr>
                  <a:t> </a:t>
                </a:r>
              </a:p>
            </p:txBody>
          </p:sp>
        </mc:Fallback>
      </mc:AlternateContent>
      <p:sp>
        <p:nvSpPr>
          <p:cNvPr id="4" name="Rectangle 3"/>
          <p:cNvSpPr/>
          <p:nvPr/>
        </p:nvSpPr>
        <p:spPr>
          <a:xfrm>
            <a:off x="457200" y="490731"/>
            <a:ext cx="3538148" cy="523220"/>
          </a:xfrm>
          <a:prstGeom prst="rect">
            <a:avLst/>
          </a:prstGeom>
        </p:spPr>
        <p:txBody>
          <a:bodyPr wrap="none">
            <a:spAutoFit/>
          </a:bodyPr>
          <a:lstStyle/>
          <a:p>
            <a:r>
              <a:rPr lang="en-US" sz="2800" b="1" dirty="0"/>
              <a:t>Normal Distribution</a:t>
            </a:r>
          </a:p>
        </p:txBody>
      </p:sp>
    </p:spTree>
    <p:extLst>
      <p:ext uri="{BB962C8B-B14F-4D97-AF65-F5344CB8AC3E}">
        <p14:creationId xmlns:p14="http://schemas.microsoft.com/office/powerpoint/2010/main" val="22445515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18498" y="1344706"/>
            <a:ext cx="4601015" cy="4227700"/>
          </a:xfrm>
        </p:spPr>
        <p:txBody>
          <a:bodyPr>
            <a:noAutofit/>
          </a:bodyPr>
          <a:lstStyle/>
          <a:p>
            <a:pPr marL="214313" indent="-214313">
              <a:lnSpc>
                <a:spcPct val="160000"/>
              </a:lnSpc>
              <a:spcAft>
                <a:spcPts val="900"/>
              </a:spcAft>
            </a:pPr>
            <a:r>
              <a:rPr lang="en-IN" sz="1600" dirty="0"/>
              <a:t>The entire family of normal probability distributions is </a:t>
            </a:r>
            <a:r>
              <a:rPr lang="en-IN" sz="1600" b="1" dirty="0"/>
              <a:t>differentiated</a:t>
            </a:r>
            <a:r>
              <a:rPr lang="en-IN" sz="1600" dirty="0"/>
              <a:t> by its </a:t>
            </a:r>
            <a:r>
              <a:rPr lang="en-IN" sz="1600" b="1" dirty="0"/>
              <a:t>mean</a:t>
            </a:r>
            <a:r>
              <a:rPr lang="en-IN" sz="1600" dirty="0"/>
              <a:t> and </a:t>
            </a:r>
            <a:r>
              <a:rPr lang="en-IN" sz="1600" b="1" dirty="0"/>
              <a:t>standard</a:t>
            </a:r>
            <a:r>
              <a:rPr lang="en-IN" sz="1600" dirty="0"/>
              <a:t> </a:t>
            </a:r>
            <a:r>
              <a:rPr lang="en-IN" sz="1600" b="1" dirty="0"/>
              <a:t>deviation</a:t>
            </a:r>
            <a:r>
              <a:rPr lang="en-IN" sz="1600" dirty="0"/>
              <a:t>.</a:t>
            </a:r>
          </a:p>
          <a:p>
            <a:pPr marL="214313" indent="-214313">
              <a:lnSpc>
                <a:spcPct val="160000"/>
              </a:lnSpc>
              <a:spcAft>
                <a:spcPts val="900"/>
              </a:spcAft>
            </a:pPr>
            <a:r>
              <a:rPr lang="en-IN" sz="1600" dirty="0"/>
              <a:t>The highest point of the distribution is the mean which is also the median and mode of the distribution.</a:t>
            </a:r>
          </a:p>
          <a:p>
            <a:pPr marL="214313" indent="-214313">
              <a:lnSpc>
                <a:spcPct val="160000"/>
              </a:lnSpc>
              <a:spcAft>
                <a:spcPts val="900"/>
              </a:spcAft>
            </a:pPr>
            <a:r>
              <a:rPr lang="en-IN" sz="1600" dirty="0"/>
              <a:t>The mean can be any numeral +</a:t>
            </a:r>
            <a:r>
              <a:rPr lang="en-IN" sz="1600" dirty="0" err="1"/>
              <a:t>ve</a:t>
            </a:r>
            <a:r>
              <a:rPr lang="en-IN" sz="1600" dirty="0"/>
              <a:t>, 0 or -</a:t>
            </a:r>
            <a:r>
              <a:rPr lang="en-IN" sz="1600" dirty="0" err="1"/>
              <a:t>ve</a:t>
            </a:r>
            <a:r>
              <a:rPr lang="en-IN" sz="1600" dirty="0"/>
              <a:t>.</a:t>
            </a:r>
          </a:p>
          <a:p>
            <a:pPr marL="214313" indent="-214313">
              <a:lnSpc>
                <a:spcPct val="160000"/>
              </a:lnSpc>
              <a:spcAft>
                <a:spcPts val="900"/>
              </a:spcAft>
            </a:pPr>
            <a:r>
              <a:rPr lang="en-IN" sz="1600" dirty="0"/>
              <a:t>Normal distribution is </a:t>
            </a:r>
            <a:r>
              <a:rPr lang="en-IN" sz="1600" b="1" dirty="0"/>
              <a:t>symmetric</a:t>
            </a:r>
            <a:r>
              <a:rPr lang="en-IN" sz="1600" dirty="0"/>
              <a:t> on y axis, bisected by mean. </a:t>
            </a:r>
          </a:p>
          <a:p>
            <a:pPr marL="214313" indent="-214313">
              <a:lnSpc>
                <a:spcPct val="160000"/>
              </a:lnSpc>
              <a:spcAft>
                <a:spcPts val="900"/>
              </a:spcAft>
            </a:pPr>
            <a:r>
              <a:rPr lang="en-IN" sz="1600" dirty="0"/>
              <a:t>The </a:t>
            </a:r>
            <a:r>
              <a:rPr lang="en-IN" sz="1600" b="1" dirty="0"/>
              <a:t>tails</a:t>
            </a:r>
            <a:r>
              <a:rPr lang="en-IN" sz="1600" dirty="0"/>
              <a:t> of the curve </a:t>
            </a:r>
            <a:r>
              <a:rPr lang="en-IN" sz="1600" b="1" dirty="0"/>
              <a:t>extend</a:t>
            </a:r>
            <a:r>
              <a:rPr lang="en-IN" sz="1600" dirty="0"/>
              <a:t> to </a:t>
            </a:r>
            <a:r>
              <a:rPr lang="en-IN" sz="1600" b="1" dirty="0"/>
              <a:t>infinity</a:t>
            </a:r>
            <a:r>
              <a:rPr lang="en-IN" sz="1600" dirty="0"/>
              <a:t>.</a:t>
            </a:r>
          </a:p>
          <a:p>
            <a:pPr>
              <a:lnSpc>
                <a:spcPct val="160000"/>
              </a:lnSpc>
            </a:pPr>
            <a:endParaRPr lang="en-US" sz="1600" dirty="0"/>
          </a:p>
        </p:txBody>
      </p:sp>
      <p:grpSp>
        <p:nvGrpSpPr>
          <p:cNvPr id="9" name="Group 8"/>
          <p:cNvGrpSpPr/>
          <p:nvPr/>
        </p:nvGrpSpPr>
        <p:grpSpPr>
          <a:xfrm>
            <a:off x="4979084" y="2650404"/>
            <a:ext cx="4085886" cy="1775534"/>
            <a:chOff x="266114" y="2423161"/>
            <a:chExt cx="5447847" cy="2367379"/>
          </a:xfrm>
        </p:grpSpPr>
        <p:sp>
          <p:nvSpPr>
            <p:cNvPr id="5" name="TextBox 4"/>
            <p:cNvSpPr txBox="1"/>
            <p:nvPr/>
          </p:nvSpPr>
          <p:spPr>
            <a:xfrm>
              <a:off x="5377972" y="3958828"/>
              <a:ext cx="335989" cy="338555"/>
            </a:xfrm>
            <a:prstGeom prst="rect">
              <a:avLst/>
            </a:prstGeom>
            <a:noFill/>
          </p:spPr>
          <p:txBody>
            <a:bodyPr wrap="none" rtlCol="0">
              <a:spAutoFit/>
            </a:bodyPr>
            <a:lstStyle/>
            <a:p>
              <a:r>
                <a:rPr lang="en-IN" sz="1050" dirty="0"/>
                <a:t>x</a:t>
              </a:r>
            </a:p>
          </p:txBody>
        </p:sp>
        <p:grpSp>
          <p:nvGrpSpPr>
            <p:cNvPr id="8" name="Group 7"/>
            <p:cNvGrpSpPr/>
            <p:nvPr/>
          </p:nvGrpSpPr>
          <p:grpSpPr>
            <a:xfrm>
              <a:off x="266114" y="2423161"/>
              <a:ext cx="5109469" cy="2367379"/>
              <a:chOff x="266114" y="2423161"/>
              <a:chExt cx="5109469" cy="2367379"/>
            </a:xfrm>
          </p:grpSpPr>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r="1141"/>
              <a:stretch/>
            </p:blipFill>
            <p:spPr bwMode="auto">
              <a:xfrm>
                <a:off x="266114" y="2423161"/>
                <a:ext cx="4953000" cy="1800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99841" y="4451985"/>
                <a:ext cx="697200" cy="338555"/>
              </a:xfrm>
              <a:prstGeom prst="rect">
                <a:avLst/>
              </a:prstGeom>
              <a:noFill/>
            </p:spPr>
            <p:txBody>
              <a:bodyPr wrap="none" rtlCol="0">
                <a:spAutoFit/>
              </a:bodyPr>
              <a:lstStyle/>
              <a:p>
                <a:r>
                  <a:rPr lang="en-IN" sz="1050" dirty="0"/>
                  <a:t>mean</a:t>
                </a:r>
              </a:p>
            </p:txBody>
          </p:sp>
          <p:sp>
            <p:nvSpPr>
              <p:cNvPr id="7" name="TextBox 6"/>
              <p:cNvSpPr txBox="1"/>
              <p:nvPr/>
            </p:nvSpPr>
            <p:spPr>
              <a:xfrm>
                <a:off x="3466514" y="2651760"/>
                <a:ext cx="1909069" cy="338555"/>
              </a:xfrm>
              <a:prstGeom prst="rect">
                <a:avLst/>
              </a:prstGeom>
              <a:noFill/>
            </p:spPr>
            <p:txBody>
              <a:bodyPr wrap="none" rtlCol="0">
                <a:spAutoFit/>
              </a:bodyPr>
              <a:lstStyle/>
              <a:p>
                <a:r>
                  <a:rPr lang="en-IN" sz="1050" dirty="0"/>
                  <a:t>Standard deviation </a:t>
                </a:r>
                <a:r>
                  <a:rPr lang="el-GR" sz="1050" dirty="0"/>
                  <a:t>σ</a:t>
                </a:r>
                <a:endParaRPr lang="en-IN" sz="1050" dirty="0"/>
              </a:p>
            </p:txBody>
          </p:sp>
        </p:grpSp>
      </p:grpSp>
      <p:sp>
        <p:nvSpPr>
          <p:cNvPr id="10" name="Rectangle 9"/>
          <p:cNvSpPr/>
          <p:nvPr/>
        </p:nvSpPr>
        <p:spPr>
          <a:xfrm>
            <a:off x="436560" y="652562"/>
            <a:ext cx="4729180" cy="461665"/>
          </a:xfrm>
          <a:prstGeom prst="rect">
            <a:avLst/>
          </a:prstGeom>
        </p:spPr>
        <p:txBody>
          <a:bodyPr wrap="none">
            <a:spAutoFit/>
          </a:bodyPr>
          <a:lstStyle/>
          <a:p>
            <a:r>
              <a:rPr lang="en-US" sz="2400" b="1" dirty="0"/>
              <a:t>Normal Probability Distribution</a:t>
            </a:r>
          </a:p>
        </p:txBody>
      </p:sp>
    </p:spTree>
    <p:extLst>
      <p:ext uri="{BB962C8B-B14F-4D97-AF65-F5344CB8AC3E}">
        <p14:creationId xmlns:p14="http://schemas.microsoft.com/office/powerpoint/2010/main" val="22748502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139973" y="846944"/>
            <a:ext cx="6858000" cy="4956788"/>
            <a:chOff x="1519964" y="-13741"/>
            <a:chExt cx="9144000" cy="6609051"/>
          </a:xfrm>
        </p:grpSpPr>
        <p:sp>
          <p:nvSpPr>
            <p:cNvPr id="4" name="Title 1"/>
            <p:cNvSpPr txBox="1">
              <a:spLocks/>
            </p:cNvSpPr>
            <p:nvPr/>
          </p:nvSpPr>
          <p:spPr>
            <a:xfrm>
              <a:off x="1519964" y="-13741"/>
              <a:ext cx="9144000" cy="685800"/>
            </a:xfrm>
            <a:prstGeom prst="rect">
              <a:avLst/>
            </a:prstGeom>
          </p:spPr>
          <p:txBody>
            <a:bodyPr rtlCol="0">
              <a:normAutofit fontScale="975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en-US" sz="2400" dirty="0">
                  <a:latin typeface="+mn-lt"/>
                </a:rPr>
                <a:t>Normal Probability Distribution</a:t>
              </a:r>
            </a:p>
          </p:txBody>
        </p:sp>
        <p:graphicFrame>
          <p:nvGraphicFramePr>
            <p:cNvPr id="5" name="Chart 4"/>
            <p:cNvGraphicFramePr>
              <a:graphicFrameLocks/>
            </p:cNvGraphicFramePr>
            <p:nvPr>
              <p:extLst/>
            </p:nvPr>
          </p:nvGraphicFramePr>
          <p:xfrm>
            <a:off x="1749136" y="304800"/>
            <a:ext cx="3965864" cy="2362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nvPr>
          </p:nvGraphicFramePr>
          <p:xfrm>
            <a:off x="3992421" y="3187288"/>
            <a:ext cx="3937738" cy="277404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p:cNvCxnSpPr/>
            <p:nvPr/>
          </p:nvCxnSpPr>
          <p:spPr>
            <a:xfrm>
              <a:off x="1752600" y="255746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a:graphicFrameLocks/>
            </p:cNvGraphicFramePr>
            <p:nvPr>
              <p:extLst/>
            </p:nvPr>
          </p:nvGraphicFramePr>
          <p:xfrm>
            <a:off x="3992421" y="304800"/>
            <a:ext cx="3965864"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nvPr>
          </p:nvGraphicFramePr>
          <p:xfrm>
            <a:off x="6091964" y="314325"/>
            <a:ext cx="3965864" cy="23622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3366949" y="2631064"/>
              <a:ext cx="506976" cy="338555"/>
            </a:xfrm>
            <a:prstGeom prst="rect">
              <a:avLst/>
            </a:prstGeom>
            <a:noFill/>
          </p:spPr>
          <p:txBody>
            <a:bodyPr wrap="none" rtlCol="0">
              <a:spAutoFit/>
            </a:bodyPr>
            <a:lstStyle/>
            <a:p>
              <a:r>
                <a:rPr lang="en-IN" sz="1050" dirty="0"/>
                <a:t>-10</a:t>
              </a:r>
            </a:p>
          </p:txBody>
        </p:sp>
        <p:sp>
          <p:nvSpPr>
            <p:cNvPr id="11" name="TextBox 10"/>
            <p:cNvSpPr txBox="1"/>
            <p:nvPr/>
          </p:nvSpPr>
          <p:spPr>
            <a:xfrm>
              <a:off x="5728932" y="2608324"/>
              <a:ext cx="406523" cy="338555"/>
            </a:xfrm>
            <a:prstGeom prst="rect">
              <a:avLst/>
            </a:prstGeom>
            <a:noFill/>
          </p:spPr>
          <p:txBody>
            <a:bodyPr wrap="none" rtlCol="0">
              <a:spAutoFit/>
            </a:bodyPr>
            <a:lstStyle/>
            <a:p>
              <a:r>
                <a:rPr lang="en-IN" sz="1050" dirty="0"/>
                <a:t>-0</a:t>
              </a:r>
            </a:p>
          </p:txBody>
        </p:sp>
        <p:sp>
          <p:nvSpPr>
            <p:cNvPr id="12" name="TextBox 11"/>
            <p:cNvSpPr txBox="1"/>
            <p:nvPr/>
          </p:nvSpPr>
          <p:spPr>
            <a:xfrm>
              <a:off x="7930159" y="2608324"/>
              <a:ext cx="447131" cy="338555"/>
            </a:xfrm>
            <a:prstGeom prst="rect">
              <a:avLst/>
            </a:prstGeom>
            <a:noFill/>
          </p:spPr>
          <p:txBody>
            <a:bodyPr wrap="none" rtlCol="0">
              <a:spAutoFit/>
            </a:bodyPr>
            <a:lstStyle/>
            <a:p>
              <a:r>
                <a:rPr lang="en-IN" sz="1050" dirty="0"/>
                <a:t>10</a:t>
              </a:r>
            </a:p>
          </p:txBody>
        </p:sp>
        <p:sp>
          <p:nvSpPr>
            <p:cNvPr id="13" name="TextBox 12"/>
            <p:cNvSpPr txBox="1"/>
            <p:nvPr/>
          </p:nvSpPr>
          <p:spPr>
            <a:xfrm>
              <a:off x="9967868" y="2372798"/>
              <a:ext cx="335989" cy="338555"/>
            </a:xfrm>
            <a:prstGeom prst="rect">
              <a:avLst/>
            </a:prstGeom>
            <a:noFill/>
          </p:spPr>
          <p:txBody>
            <a:bodyPr wrap="none" rtlCol="0">
              <a:spAutoFit/>
            </a:bodyPr>
            <a:lstStyle/>
            <a:p>
              <a:r>
                <a:rPr lang="en-IN" sz="1050" dirty="0"/>
                <a:t>x</a:t>
              </a:r>
            </a:p>
          </p:txBody>
        </p:sp>
        <p:cxnSp>
          <p:nvCxnSpPr>
            <p:cNvPr id="14" name="Straight Connector 13"/>
            <p:cNvCxnSpPr/>
            <p:nvPr/>
          </p:nvCxnSpPr>
          <p:spPr>
            <a:xfrm>
              <a:off x="5957315" y="5737699"/>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11706" y="2405063"/>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7064" y="239553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150732" y="239553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2423" y="2890774"/>
              <a:ext cx="3527035" cy="338555"/>
            </a:xfrm>
            <a:prstGeom prst="rect">
              <a:avLst/>
            </a:prstGeom>
            <a:noFill/>
          </p:spPr>
          <p:txBody>
            <a:bodyPr wrap="none" rtlCol="0">
              <a:spAutoFit/>
            </a:bodyPr>
            <a:lstStyle/>
            <a:p>
              <a:r>
                <a:rPr lang="en-IN" sz="1050" dirty="0"/>
                <a:t>Same standard deviation different means</a:t>
              </a:r>
            </a:p>
          </p:txBody>
        </p:sp>
        <p:cxnSp>
          <p:nvCxnSpPr>
            <p:cNvPr id="19" name="Straight Connector 18"/>
            <p:cNvCxnSpPr/>
            <p:nvPr/>
          </p:nvCxnSpPr>
          <p:spPr>
            <a:xfrm>
              <a:off x="1977164" y="5890099"/>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Chart 19"/>
            <p:cNvGraphicFramePr>
              <a:graphicFrameLocks/>
            </p:cNvGraphicFramePr>
            <p:nvPr>
              <p:extLst/>
            </p:nvPr>
          </p:nvGraphicFramePr>
          <p:xfrm>
            <a:off x="2393373" y="3581401"/>
            <a:ext cx="7086600" cy="2356323"/>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p:cNvSpPr txBox="1"/>
            <p:nvPr/>
          </p:nvSpPr>
          <p:spPr>
            <a:xfrm>
              <a:off x="5780220" y="5959611"/>
              <a:ext cx="346677" cy="338555"/>
            </a:xfrm>
            <a:prstGeom prst="rect">
              <a:avLst/>
            </a:prstGeom>
            <a:noFill/>
          </p:spPr>
          <p:txBody>
            <a:bodyPr wrap="none" rtlCol="0">
              <a:spAutoFit/>
            </a:bodyPr>
            <a:lstStyle/>
            <a:p>
              <a:r>
                <a:rPr lang="en-IN" sz="1050" dirty="0"/>
                <a:t>0</a:t>
              </a:r>
            </a:p>
          </p:txBody>
        </p:sp>
        <p:sp>
          <p:nvSpPr>
            <p:cNvPr id="22" name="TextBox 21"/>
            <p:cNvSpPr txBox="1"/>
            <p:nvPr/>
          </p:nvSpPr>
          <p:spPr>
            <a:xfrm>
              <a:off x="3992423" y="6256755"/>
              <a:ext cx="3527035" cy="338555"/>
            </a:xfrm>
            <a:prstGeom prst="rect">
              <a:avLst/>
            </a:prstGeom>
            <a:noFill/>
          </p:spPr>
          <p:txBody>
            <a:bodyPr wrap="none" rtlCol="0">
              <a:spAutoFit/>
            </a:bodyPr>
            <a:lstStyle/>
            <a:p>
              <a:r>
                <a:rPr lang="en-IN" sz="1050" dirty="0"/>
                <a:t>Same mean different standard deviations</a:t>
              </a:r>
            </a:p>
          </p:txBody>
        </p:sp>
        <p:sp>
          <p:nvSpPr>
            <p:cNvPr id="23" name="TextBox 22"/>
            <p:cNvSpPr txBox="1"/>
            <p:nvPr/>
          </p:nvSpPr>
          <p:spPr>
            <a:xfrm>
              <a:off x="6118783" y="3729314"/>
              <a:ext cx="2212572" cy="338555"/>
            </a:xfrm>
            <a:prstGeom prst="rect">
              <a:avLst/>
            </a:prstGeom>
            <a:noFill/>
          </p:spPr>
          <p:txBody>
            <a:bodyPr wrap="none" rtlCol="0">
              <a:spAutoFit/>
            </a:bodyPr>
            <a:lstStyle/>
            <a:p>
              <a:r>
                <a:rPr lang="en-IN" sz="1050" dirty="0"/>
                <a:t>Standard deviation </a:t>
              </a:r>
              <a:r>
                <a:rPr lang="el-GR" sz="1050" dirty="0"/>
                <a:t>σ</a:t>
              </a:r>
              <a:r>
                <a:rPr lang="en-IN" sz="1050" dirty="0"/>
                <a:t> = 5</a:t>
              </a:r>
            </a:p>
          </p:txBody>
        </p:sp>
        <p:sp>
          <p:nvSpPr>
            <p:cNvPr id="24" name="TextBox 23"/>
            <p:cNvSpPr txBox="1"/>
            <p:nvPr/>
          </p:nvSpPr>
          <p:spPr>
            <a:xfrm>
              <a:off x="6721803" y="4699409"/>
              <a:ext cx="2313027" cy="338555"/>
            </a:xfrm>
            <a:prstGeom prst="rect">
              <a:avLst/>
            </a:prstGeom>
            <a:noFill/>
          </p:spPr>
          <p:txBody>
            <a:bodyPr wrap="none" rtlCol="0">
              <a:spAutoFit/>
            </a:bodyPr>
            <a:lstStyle/>
            <a:p>
              <a:r>
                <a:rPr lang="en-IN" sz="1050" dirty="0"/>
                <a:t>Standard deviation </a:t>
              </a:r>
              <a:r>
                <a:rPr lang="el-GR" sz="1050" dirty="0"/>
                <a:t>σ</a:t>
              </a:r>
              <a:r>
                <a:rPr lang="en-IN" sz="1050" dirty="0"/>
                <a:t> = 10</a:t>
              </a:r>
            </a:p>
          </p:txBody>
        </p:sp>
        <p:sp>
          <p:nvSpPr>
            <p:cNvPr id="25" name="TextBox 24"/>
            <p:cNvSpPr txBox="1"/>
            <p:nvPr/>
          </p:nvSpPr>
          <p:spPr>
            <a:xfrm>
              <a:off x="10009352" y="5798541"/>
              <a:ext cx="335989" cy="338555"/>
            </a:xfrm>
            <a:prstGeom prst="rect">
              <a:avLst/>
            </a:prstGeom>
            <a:noFill/>
          </p:spPr>
          <p:txBody>
            <a:bodyPr wrap="none" rtlCol="0">
              <a:spAutoFit/>
            </a:bodyPr>
            <a:lstStyle/>
            <a:p>
              <a:r>
                <a:rPr lang="en-IN" sz="1050" dirty="0"/>
                <a:t>x</a:t>
              </a:r>
            </a:p>
          </p:txBody>
        </p:sp>
      </p:grpSp>
    </p:spTree>
    <p:extLst>
      <p:ext uri="{BB962C8B-B14F-4D97-AF65-F5344CB8AC3E}">
        <p14:creationId xmlns:p14="http://schemas.microsoft.com/office/powerpoint/2010/main" val="1248717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950028" y="3992336"/>
            <a:ext cx="2950029"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77143" y="4536623"/>
            <a:ext cx="4506686"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701144" y="3393622"/>
            <a:ext cx="1469572"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200148" y="776798"/>
            <a:ext cx="5829300" cy="400050"/>
          </a:xfrm>
          <a:prstGeom prst="rect">
            <a:avLst/>
          </a:prstGeom>
        </p:spPr>
        <p:txBody>
          <a:bodyPr vert="horz" lIns="68580" tIns="34290" rIns="68580" bIns="3429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The Normal Curve</a:t>
            </a:r>
          </a:p>
        </p:txBody>
      </p:sp>
      <p:sp>
        <p:nvSpPr>
          <p:cNvPr id="8" name="TextBox 7"/>
          <p:cNvSpPr txBox="1"/>
          <p:nvPr/>
        </p:nvSpPr>
        <p:spPr>
          <a:xfrm>
            <a:off x="4299858" y="5124451"/>
            <a:ext cx="250372" cy="369332"/>
          </a:xfrm>
          <a:prstGeom prst="rect">
            <a:avLst/>
          </a:prstGeom>
          <a:noFill/>
        </p:spPr>
        <p:txBody>
          <a:bodyPr wrap="square" rtlCol="0">
            <a:spAutoFit/>
          </a:bodyPr>
          <a:lstStyle/>
          <a:p>
            <a:r>
              <a:rPr lang="en-US" sz="1800" dirty="0">
                <a:sym typeface="Symbol"/>
              </a:rPr>
              <a:t></a:t>
            </a:r>
            <a:endParaRPr lang="en-US" sz="1800" dirty="0"/>
          </a:p>
        </p:txBody>
      </p:sp>
      <p:graphicFrame>
        <p:nvGraphicFramePr>
          <p:cNvPr id="10" name="Chart 9"/>
          <p:cNvGraphicFramePr/>
          <p:nvPr>
            <p:extLst/>
          </p:nvPr>
        </p:nvGraphicFramePr>
        <p:xfrm>
          <a:off x="1371600" y="1600200"/>
          <a:ext cx="6171605" cy="4286250"/>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p:cNvCxnSpPr/>
          <p:nvPr/>
        </p:nvCxnSpPr>
        <p:spPr>
          <a:xfrm rot="5400000">
            <a:off x="2679246" y="3343275"/>
            <a:ext cx="3486150"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960794"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3419470" y="3343276"/>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4932563"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198805" y="3332390"/>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4159688"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436811" y="3332390"/>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26775" y="5080909"/>
            <a:ext cx="511628" cy="646331"/>
          </a:xfrm>
          <a:prstGeom prst="rect">
            <a:avLst/>
          </a:prstGeom>
          <a:noFill/>
        </p:spPr>
        <p:txBody>
          <a:bodyPr wrap="square" rtlCol="0">
            <a:spAutoFit/>
          </a:bodyPr>
          <a:lstStyle/>
          <a:p>
            <a:r>
              <a:rPr lang="en-US" sz="1800" dirty="0">
                <a:sym typeface="Symbol"/>
              </a:rPr>
              <a:t>-3</a:t>
            </a:r>
            <a:endParaRPr lang="en-US" sz="1800" dirty="0"/>
          </a:p>
        </p:txBody>
      </p:sp>
      <p:sp>
        <p:nvSpPr>
          <p:cNvPr id="19" name="TextBox 18"/>
          <p:cNvSpPr txBox="1"/>
          <p:nvPr/>
        </p:nvSpPr>
        <p:spPr>
          <a:xfrm>
            <a:off x="2694205" y="5086354"/>
            <a:ext cx="511628" cy="646331"/>
          </a:xfrm>
          <a:prstGeom prst="rect">
            <a:avLst/>
          </a:prstGeom>
          <a:noFill/>
        </p:spPr>
        <p:txBody>
          <a:bodyPr wrap="square" rtlCol="0">
            <a:spAutoFit/>
          </a:bodyPr>
          <a:lstStyle/>
          <a:p>
            <a:pPr algn="ctr"/>
            <a:r>
              <a:rPr lang="en-US" sz="1800" dirty="0">
                <a:sym typeface="Symbol"/>
              </a:rPr>
              <a:t>-2</a:t>
            </a:r>
            <a:endParaRPr lang="en-US" sz="1800" dirty="0"/>
          </a:p>
        </p:txBody>
      </p:sp>
      <p:sp>
        <p:nvSpPr>
          <p:cNvPr id="20" name="TextBox 19"/>
          <p:cNvSpPr txBox="1"/>
          <p:nvPr/>
        </p:nvSpPr>
        <p:spPr>
          <a:xfrm>
            <a:off x="3450750" y="5113570"/>
            <a:ext cx="511628" cy="646331"/>
          </a:xfrm>
          <a:prstGeom prst="rect">
            <a:avLst/>
          </a:prstGeom>
          <a:noFill/>
        </p:spPr>
        <p:txBody>
          <a:bodyPr wrap="square" rtlCol="0">
            <a:spAutoFit/>
          </a:bodyPr>
          <a:lstStyle/>
          <a:p>
            <a:pPr algn="ctr"/>
            <a:r>
              <a:rPr lang="en-US" sz="1800" dirty="0">
                <a:sym typeface="Symbol"/>
              </a:rPr>
              <a:t>-1</a:t>
            </a:r>
            <a:endParaRPr lang="en-US" sz="1800" dirty="0"/>
          </a:p>
        </p:txBody>
      </p:sp>
      <p:sp>
        <p:nvSpPr>
          <p:cNvPr id="21" name="TextBox 20"/>
          <p:cNvSpPr txBox="1"/>
          <p:nvPr/>
        </p:nvSpPr>
        <p:spPr>
          <a:xfrm>
            <a:off x="4914852" y="5086358"/>
            <a:ext cx="511628" cy="369332"/>
          </a:xfrm>
          <a:prstGeom prst="rect">
            <a:avLst/>
          </a:prstGeom>
          <a:noFill/>
        </p:spPr>
        <p:txBody>
          <a:bodyPr wrap="square" rtlCol="0">
            <a:spAutoFit/>
          </a:bodyPr>
          <a:lstStyle/>
          <a:p>
            <a:pPr algn="ctr"/>
            <a:r>
              <a:rPr lang="en-US" sz="1800" dirty="0">
                <a:sym typeface="Symbol"/>
              </a:rPr>
              <a:t>1</a:t>
            </a:r>
            <a:endParaRPr lang="en-US" sz="1800" dirty="0"/>
          </a:p>
        </p:txBody>
      </p:sp>
      <p:sp>
        <p:nvSpPr>
          <p:cNvPr id="22" name="TextBox 21"/>
          <p:cNvSpPr txBox="1"/>
          <p:nvPr/>
        </p:nvSpPr>
        <p:spPr>
          <a:xfrm>
            <a:off x="5649625" y="5080918"/>
            <a:ext cx="511628" cy="369332"/>
          </a:xfrm>
          <a:prstGeom prst="rect">
            <a:avLst/>
          </a:prstGeom>
          <a:noFill/>
        </p:spPr>
        <p:txBody>
          <a:bodyPr wrap="square" rtlCol="0">
            <a:spAutoFit/>
          </a:bodyPr>
          <a:lstStyle/>
          <a:p>
            <a:pPr algn="ctr"/>
            <a:r>
              <a:rPr lang="en-US" sz="1800" dirty="0">
                <a:sym typeface="Symbol"/>
              </a:rPr>
              <a:t>2</a:t>
            </a:r>
            <a:endParaRPr lang="en-US" sz="1800" dirty="0"/>
          </a:p>
        </p:txBody>
      </p:sp>
      <p:sp>
        <p:nvSpPr>
          <p:cNvPr id="23" name="TextBox 22"/>
          <p:cNvSpPr txBox="1"/>
          <p:nvPr/>
        </p:nvSpPr>
        <p:spPr>
          <a:xfrm>
            <a:off x="6427941" y="5086363"/>
            <a:ext cx="511628" cy="369332"/>
          </a:xfrm>
          <a:prstGeom prst="rect">
            <a:avLst/>
          </a:prstGeom>
          <a:noFill/>
        </p:spPr>
        <p:txBody>
          <a:bodyPr wrap="square" rtlCol="0">
            <a:spAutoFit/>
          </a:bodyPr>
          <a:lstStyle/>
          <a:p>
            <a:pPr algn="ctr"/>
            <a:r>
              <a:rPr lang="en-US" sz="1800" dirty="0">
                <a:sym typeface="Symbol"/>
              </a:rPr>
              <a:t>3</a:t>
            </a:r>
            <a:endParaRPr lang="en-US" sz="1800" dirty="0"/>
          </a:p>
        </p:txBody>
      </p:sp>
      <p:sp>
        <p:nvSpPr>
          <p:cNvPr id="24" name="TextBox 23"/>
          <p:cNvSpPr txBox="1"/>
          <p:nvPr/>
        </p:nvSpPr>
        <p:spPr>
          <a:xfrm>
            <a:off x="4000500" y="3818165"/>
            <a:ext cx="800100" cy="646331"/>
          </a:xfrm>
          <a:prstGeom prst="rect">
            <a:avLst/>
          </a:prstGeom>
          <a:solidFill>
            <a:schemeClr val="bg1"/>
          </a:solidFill>
        </p:spPr>
        <p:txBody>
          <a:bodyPr wrap="square" rtlCol="0">
            <a:spAutoFit/>
          </a:bodyPr>
          <a:lstStyle/>
          <a:p>
            <a:pPr algn="ctr"/>
            <a:r>
              <a:rPr lang="en-US" sz="1800" dirty="0">
                <a:sym typeface="Symbol"/>
              </a:rPr>
              <a:t>95.5%</a:t>
            </a:r>
            <a:endParaRPr lang="en-US" sz="1800" dirty="0"/>
          </a:p>
        </p:txBody>
      </p:sp>
      <p:sp>
        <p:nvSpPr>
          <p:cNvPr id="25" name="TextBox 24"/>
          <p:cNvSpPr txBox="1"/>
          <p:nvPr/>
        </p:nvSpPr>
        <p:spPr>
          <a:xfrm>
            <a:off x="4114798" y="3219450"/>
            <a:ext cx="620486" cy="646331"/>
          </a:xfrm>
          <a:prstGeom prst="rect">
            <a:avLst/>
          </a:prstGeom>
          <a:solidFill>
            <a:schemeClr val="bg1"/>
          </a:solidFill>
        </p:spPr>
        <p:txBody>
          <a:bodyPr wrap="square" rtlCol="0">
            <a:spAutoFit/>
          </a:bodyPr>
          <a:lstStyle/>
          <a:p>
            <a:pPr algn="ctr"/>
            <a:r>
              <a:rPr lang="en-US" sz="1800" dirty="0">
                <a:sym typeface="Symbol"/>
              </a:rPr>
              <a:t>68%</a:t>
            </a:r>
            <a:endParaRPr lang="en-US" sz="1800" dirty="0"/>
          </a:p>
        </p:txBody>
      </p:sp>
      <p:sp>
        <p:nvSpPr>
          <p:cNvPr id="26" name="TextBox 25"/>
          <p:cNvSpPr txBox="1"/>
          <p:nvPr/>
        </p:nvSpPr>
        <p:spPr>
          <a:xfrm>
            <a:off x="3951565" y="4362451"/>
            <a:ext cx="947047" cy="646331"/>
          </a:xfrm>
          <a:prstGeom prst="rect">
            <a:avLst/>
          </a:prstGeom>
          <a:solidFill>
            <a:schemeClr val="bg1"/>
          </a:solidFill>
        </p:spPr>
        <p:txBody>
          <a:bodyPr wrap="square" rtlCol="0">
            <a:spAutoFit/>
          </a:bodyPr>
          <a:lstStyle/>
          <a:p>
            <a:pPr algn="ctr"/>
            <a:r>
              <a:rPr lang="en-US" sz="1800" dirty="0">
                <a:sym typeface="Symbol"/>
              </a:rPr>
              <a:t>99.75%</a:t>
            </a:r>
            <a:endParaRPr lang="en-US" sz="1800" dirty="0"/>
          </a:p>
        </p:txBody>
      </p:sp>
    </p:spTree>
    <p:extLst>
      <p:ext uri="{BB962C8B-B14F-4D97-AF65-F5344CB8AC3E}">
        <p14:creationId xmlns:p14="http://schemas.microsoft.com/office/powerpoint/2010/main" val="2938413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33523"/>
          </a:xfrm>
        </p:spPr>
        <p:txBody>
          <a:bodyPr/>
          <a:lstStyle/>
          <a:p>
            <a:r>
              <a:rPr lang="en-US" sz="2400" b="1" dirty="0"/>
              <a:t>Types of Random Variable</a:t>
            </a:r>
          </a:p>
        </p:txBody>
      </p:sp>
      <p:sp>
        <p:nvSpPr>
          <p:cNvPr id="3" name="Content Placeholder 2"/>
          <p:cNvSpPr>
            <a:spLocks noGrp="1"/>
          </p:cNvSpPr>
          <p:nvPr>
            <p:ph idx="1"/>
          </p:nvPr>
        </p:nvSpPr>
        <p:spPr>
          <a:xfrm>
            <a:off x="702506" y="1764617"/>
            <a:ext cx="7886700" cy="4035669"/>
          </a:xfrm>
        </p:spPr>
        <p:txBody>
          <a:bodyPr>
            <a:normAutofit fontScale="77500" lnSpcReduction="20000"/>
          </a:bodyPr>
          <a:lstStyle/>
          <a:p>
            <a:r>
              <a:rPr lang="en-US" dirty="0"/>
              <a:t> Discrete Random variable</a:t>
            </a:r>
          </a:p>
          <a:p>
            <a:pPr marL="600075" lvl="2" indent="-257175">
              <a:lnSpc>
                <a:spcPct val="150000"/>
              </a:lnSpc>
              <a:spcBef>
                <a:spcPts val="750"/>
              </a:spcBef>
            </a:pPr>
            <a:r>
              <a:rPr lang="en-US" dirty="0"/>
              <a:t>If a random variable is allowed to take only limited number of values, which can be listed, it is a </a:t>
            </a:r>
            <a:r>
              <a:rPr lang="en-US" b="1" dirty="0"/>
              <a:t>discrete random variable.</a:t>
            </a:r>
          </a:p>
          <a:p>
            <a:pPr marL="600075" lvl="2" indent="-257175">
              <a:lnSpc>
                <a:spcPct val="150000"/>
              </a:lnSpc>
              <a:spcBef>
                <a:spcPts val="750"/>
              </a:spcBef>
            </a:pPr>
            <a:r>
              <a:rPr lang="en-US" dirty="0"/>
              <a:t>A discrete random variable can assume only finite number of numerical values. </a:t>
            </a:r>
          </a:p>
          <a:p>
            <a:pPr marL="600075" lvl="2" indent="-257175">
              <a:lnSpc>
                <a:spcPct val="150000"/>
              </a:lnSpc>
              <a:spcBef>
                <a:spcPts val="750"/>
              </a:spcBef>
            </a:pPr>
            <a:r>
              <a:rPr lang="en-US" dirty="0"/>
              <a:t>Eg: Number of students in statistics class.</a:t>
            </a:r>
          </a:p>
          <a:p>
            <a:pPr lvl="1"/>
            <a:endParaRPr lang="en-US" dirty="0"/>
          </a:p>
          <a:p>
            <a:r>
              <a:rPr lang="en-US" dirty="0"/>
              <a:t> Continuous Random Variable</a:t>
            </a:r>
          </a:p>
          <a:p>
            <a:pPr marL="600075" lvl="2" indent="-257175">
              <a:lnSpc>
                <a:spcPct val="150000"/>
              </a:lnSpc>
              <a:spcBef>
                <a:spcPts val="750"/>
              </a:spcBef>
            </a:pPr>
            <a:r>
              <a:rPr lang="en-US" dirty="0"/>
              <a:t>If the RV is allowed to assume any value within a given range/interval, then it is a </a:t>
            </a:r>
            <a:r>
              <a:rPr lang="en-US" b="1" dirty="0"/>
              <a:t>continuous  random variable</a:t>
            </a:r>
          </a:p>
          <a:p>
            <a:pPr marL="600075" lvl="2" indent="-257175">
              <a:lnSpc>
                <a:spcPct val="150000"/>
              </a:lnSpc>
              <a:spcBef>
                <a:spcPts val="750"/>
              </a:spcBef>
            </a:pPr>
            <a:r>
              <a:rPr lang="en-US" dirty="0"/>
              <a:t>A continuous random variable can assume infinite number of numerical values. These experimental outcomes are based on interval or ratio scale. </a:t>
            </a:r>
          </a:p>
          <a:p>
            <a:pPr marL="600075" lvl="2" indent="-257175">
              <a:lnSpc>
                <a:spcPct val="150000"/>
              </a:lnSpc>
              <a:spcBef>
                <a:spcPts val="750"/>
              </a:spcBef>
            </a:pPr>
            <a:r>
              <a:rPr lang="en-US" dirty="0"/>
              <a:t>Eg: Waiting time for customer in ATM queue.</a:t>
            </a:r>
          </a:p>
          <a:p>
            <a:endParaRPr lang="en-US" dirty="0"/>
          </a:p>
        </p:txBody>
      </p:sp>
    </p:spTree>
    <p:extLst>
      <p:ext uri="{BB962C8B-B14F-4D97-AF65-F5344CB8AC3E}">
        <p14:creationId xmlns:p14="http://schemas.microsoft.com/office/powerpoint/2010/main" val="947554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62" y="614107"/>
            <a:ext cx="7886700" cy="994172"/>
          </a:xfrm>
        </p:spPr>
        <p:txBody>
          <a:bodyPr>
            <a:normAutofit/>
          </a:bodyPr>
          <a:lstStyle/>
          <a:p>
            <a:r>
              <a:rPr lang="en-US" sz="2700" b="1" dirty="0" smtClean="0"/>
              <a:t>   Normal </a:t>
            </a:r>
            <a:r>
              <a:rPr lang="en-US" sz="2700" b="1" dirty="0"/>
              <a:t>distribution table</a:t>
            </a:r>
          </a:p>
        </p:txBody>
      </p:sp>
      <p:graphicFrame>
        <p:nvGraphicFramePr>
          <p:cNvPr id="27" name="Table 26"/>
          <p:cNvGraphicFramePr>
            <a:graphicFrameLocks noGrp="1"/>
          </p:cNvGraphicFramePr>
          <p:nvPr>
            <p:extLst/>
          </p:nvPr>
        </p:nvGraphicFramePr>
        <p:xfrm>
          <a:off x="2257861" y="1408538"/>
          <a:ext cx="4832256" cy="4557280"/>
        </p:xfrm>
        <a:graphic>
          <a:graphicData uri="http://schemas.openxmlformats.org/drawingml/2006/table">
            <a:tbl>
              <a:tblPr>
                <a:tableStyleId>{5C22544A-7EE6-4342-B048-85BDC9FD1C3A}</a:tableStyleId>
              </a:tblPr>
              <a:tblGrid>
                <a:gridCol w="579146">
                  <a:extLst>
                    <a:ext uri="{9D8B030D-6E8A-4147-A177-3AD203B41FA5}">
                      <a16:colId xmlns:a16="http://schemas.microsoft.com/office/drawing/2014/main" val="20000"/>
                    </a:ext>
                  </a:extLst>
                </a:gridCol>
                <a:gridCol w="425311">
                  <a:extLst>
                    <a:ext uri="{9D8B030D-6E8A-4147-A177-3AD203B41FA5}">
                      <a16:colId xmlns:a16="http://schemas.microsoft.com/office/drawing/2014/main" val="20001"/>
                    </a:ext>
                  </a:extLst>
                </a:gridCol>
                <a:gridCol w="425311">
                  <a:extLst>
                    <a:ext uri="{9D8B030D-6E8A-4147-A177-3AD203B41FA5}">
                      <a16:colId xmlns:a16="http://schemas.microsoft.com/office/drawing/2014/main" val="20002"/>
                    </a:ext>
                  </a:extLst>
                </a:gridCol>
                <a:gridCol w="425311">
                  <a:extLst>
                    <a:ext uri="{9D8B030D-6E8A-4147-A177-3AD203B41FA5}">
                      <a16:colId xmlns:a16="http://schemas.microsoft.com/office/drawing/2014/main" val="20003"/>
                    </a:ext>
                  </a:extLst>
                </a:gridCol>
                <a:gridCol w="425311">
                  <a:extLst>
                    <a:ext uri="{9D8B030D-6E8A-4147-A177-3AD203B41FA5}">
                      <a16:colId xmlns:a16="http://schemas.microsoft.com/office/drawing/2014/main" val="20004"/>
                    </a:ext>
                  </a:extLst>
                </a:gridCol>
                <a:gridCol w="425311">
                  <a:extLst>
                    <a:ext uri="{9D8B030D-6E8A-4147-A177-3AD203B41FA5}">
                      <a16:colId xmlns:a16="http://schemas.microsoft.com/office/drawing/2014/main" val="20005"/>
                    </a:ext>
                  </a:extLst>
                </a:gridCol>
                <a:gridCol w="425311">
                  <a:extLst>
                    <a:ext uri="{9D8B030D-6E8A-4147-A177-3AD203B41FA5}">
                      <a16:colId xmlns:a16="http://schemas.microsoft.com/office/drawing/2014/main" val="20006"/>
                    </a:ext>
                  </a:extLst>
                </a:gridCol>
                <a:gridCol w="425311">
                  <a:extLst>
                    <a:ext uri="{9D8B030D-6E8A-4147-A177-3AD203B41FA5}">
                      <a16:colId xmlns:a16="http://schemas.microsoft.com/office/drawing/2014/main" val="20007"/>
                    </a:ext>
                  </a:extLst>
                </a:gridCol>
                <a:gridCol w="425311">
                  <a:extLst>
                    <a:ext uri="{9D8B030D-6E8A-4147-A177-3AD203B41FA5}">
                      <a16:colId xmlns:a16="http://schemas.microsoft.com/office/drawing/2014/main" val="20008"/>
                    </a:ext>
                  </a:extLst>
                </a:gridCol>
                <a:gridCol w="425311">
                  <a:extLst>
                    <a:ext uri="{9D8B030D-6E8A-4147-A177-3AD203B41FA5}">
                      <a16:colId xmlns:a16="http://schemas.microsoft.com/office/drawing/2014/main" val="20009"/>
                    </a:ext>
                  </a:extLst>
                </a:gridCol>
                <a:gridCol w="425311">
                  <a:extLst>
                    <a:ext uri="{9D8B030D-6E8A-4147-A177-3AD203B41FA5}">
                      <a16:colId xmlns:a16="http://schemas.microsoft.com/office/drawing/2014/main" val="20010"/>
                    </a:ext>
                  </a:extLst>
                </a:gridCol>
              </a:tblGrid>
              <a:tr h="142415">
                <a:tc>
                  <a:txBody>
                    <a:bodyPr/>
                    <a:lstStyle/>
                    <a:p>
                      <a:pPr algn="ctr" fontAlgn="b"/>
                      <a:r>
                        <a:rPr lang="en-IN" sz="900" u="none" strike="noStrike" dirty="0">
                          <a:effectLst/>
                        </a:rPr>
                        <a:t>z</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0.01</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0.02</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0.03</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0.04</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0.05</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0.06</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0.07</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0.08</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0.09</a:t>
                      </a:r>
                      <a:endParaRPr lang="en-IN" sz="900" b="1"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42415">
                <a:tc>
                  <a:txBody>
                    <a:bodyPr/>
                    <a:lstStyle/>
                    <a:p>
                      <a:pPr algn="ctr" fontAlgn="b"/>
                      <a:r>
                        <a:rPr lang="en-IN" sz="900" u="none" strike="noStrike" dirty="0">
                          <a:effectLst/>
                        </a:rPr>
                        <a:t>0.0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.0000</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.0040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.0080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.0120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.0160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.0199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.0239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.0279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.0319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.0359</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142415">
                <a:tc>
                  <a:txBody>
                    <a:bodyPr/>
                    <a:lstStyle/>
                    <a:p>
                      <a:pPr algn="ctr" fontAlgn="b"/>
                      <a:r>
                        <a:rPr lang="en-IN" sz="900" u="none" strike="noStrike" dirty="0">
                          <a:effectLst/>
                        </a:rPr>
                        <a:t>0.1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.0398</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.0438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.0478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.0517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.0596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.0636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.0675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.0714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.0753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142415">
                <a:tc>
                  <a:txBody>
                    <a:bodyPr/>
                    <a:lstStyle/>
                    <a:p>
                      <a:pPr algn="ctr" fontAlgn="b"/>
                      <a:r>
                        <a:rPr lang="en-IN" sz="900" u="none" strike="noStrike">
                          <a:effectLst/>
                        </a:rPr>
                        <a:t>0.2</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noFill/>
                  </a:tcPr>
                </a:tc>
                <a:tc>
                  <a:txBody>
                    <a:bodyPr/>
                    <a:lstStyle/>
                    <a:p>
                      <a:pPr algn="ctr" fontAlgn="b"/>
                      <a:r>
                        <a:rPr lang="en-IN" sz="900" u="none" strike="noStrike">
                          <a:effectLst/>
                        </a:rPr>
                        <a:t>.0793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mpd="sng">
                      <a:noFill/>
                    </a:lnB>
                    <a:noFill/>
                  </a:tcPr>
                </a:tc>
                <a:tc>
                  <a:txBody>
                    <a:bodyPr/>
                    <a:lstStyle/>
                    <a:p>
                      <a:pPr algn="ctr" fontAlgn="b"/>
                      <a:r>
                        <a:rPr lang="en-IN" sz="900" u="none" strike="noStrike">
                          <a:effectLst/>
                        </a:rPr>
                        <a:t>.0832</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.0871</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.0910</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.0948</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.0987</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.1026</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.1064</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.1103</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.1141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mpd="sng">
                      <a:noFill/>
                    </a:lnB>
                    <a:noFill/>
                  </a:tcPr>
                </a:tc>
                <a:extLst>
                  <a:ext uri="{0D108BD9-81ED-4DB2-BD59-A6C34878D82A}">
                    <a16:rowId xmlns:a16="http://schemas.microsoft.com/office/drawing/2014/main" val="10003"/>
                  </a:ext>
                </a:extLst>
              </a:tr>
              <a:tr h="142415">
                <a:tc>
                  <a:txBody>
                    <a:bodyPr/>
                    <a:lstStyle/>
                    <a:p>
                      <a:pPr algn="ctr" fontAlgn="b"/>
                      <a:r>
                        <a:rPr lang="en-IN" sz="900" u="none" strike="noStrike" dirty="0">
                          <a:effectLst/>
                        </a:rPr>
                        <a:t>0.3</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a:effectLst/>
                        </a:rPr>
                        <a:t>.1179</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.1217</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.1255</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.1293</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.1331</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.1368</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.1406</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.1443</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.1480</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.1517</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42415">
                <a:tc>
                  <a:txBody>
                    <a:bodyPr/>
                    <a:lstStyle/>
                    <a:p>
                      <a:pPr algn="ctr" fontAlgn="b"/>
                      <a:r>
                        <a:rPr lang="en-IN" sz="900" u="none" strike="noStrike" dirty="0">
                          <a:effectLst/>
                        </a:rPr>
                        <a:t>0.4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.1554</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.1591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.1628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.1664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.1700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.1736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.1772</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.1844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.1879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42415">
                <a:tc>
                  <a:txBody>
                    <a:bodyPr/>
                    <a:lstStyle/>
                    <a:p>
                      <a:pPr algn="ctr" fontAlgn="b"/>
                      <a:r>
                        <a:rPr lang="en-IN" sz="900" u="none" strike="noStrike" dirty="0">
                          <a:effectLst/>
                        </a:rPr>
                        <a:t>0.5</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.1915</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.1950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.1985</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.2019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.2054</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.2123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.2157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.2190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.2224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6"/>
                  </a:ext>
                </a:extLst>
              </a:tr>
              <a:tr h="142415">
                <a:tc>
                  <a:txBody>
                    <a:bodyPr/>
                    <a:lstStyle/>
                    <a:p>
                      <a:pPr algn="ctr" fontAlgn="b"/>
                      <a:r>
                        <a:rPr lang="en-IN" sz="900" u="none" strike="noStrike">
                          <a:effectLst/>
                        </a:rPr>
                        <a:t>0.6</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.2257</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.2291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.2324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.2389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.2422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.2454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.2517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.2549</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142415">
                <a:tc>
                  <a:txBody>
                    <a:bodyPr/>
                    <a:lstStyle/>
                    <a:p>
                      <a:pPr algn="ctr" fontAlgn="b"/>
                      <a:r>
                        <a:rPr lang="en-IN" sz="900" u="none" strike="noStrike">
                          <a:effectLst/>
                        </a:rPr>
                        <a:t>0.7</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.2580</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.2611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.2642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.2673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.2704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.2734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.2794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.2823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.2852</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142415">
                <a:tc>
                  <a:txBody>
                    <a:bodyPr/>
                    <a:lstStyle/>
                    <a:p>
                      <a:pPr algn="ctr" fontAlgn="b"/>
                      <a:r>
                        <a:rPr lang="en-IN" sz="900" u="none" strike="noStrike" dirty="0">
                          <a:effectLst/>
                        </a:rPr>
                        <a:t>0.8</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.2881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.2910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.2939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.2967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.2995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.3023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.3051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.3106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.3133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142415">
                <a:tc>
                  <a:txBody>
                    <a:bodyPr/>
                    <a:lstStyle/>
                    <a:p>
                      <a:pPr algn="ctr" fontAlgn="b"/>
                      <a:r>
                        <a:rPr lang="en-IN" sz="900" u="none" strike="noStrike" dirty="0">
                          <a:effectLst/>
                        </a:rPr>
                        <a:t>0.9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.3159</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.3186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.3212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.3238</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.3264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.3289</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.3315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.3340</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.3365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.3389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42415">
                <a:tc>
                  <a:txBody>
                    <a:bodyPr/>
                    <a:lstStyle/>
                    <a:p>
                      <a:pPr algn="ctr" fontAlgn="b"/>
                      <a:r>
                        <a:rPr lang="en-IN" sz="900" u="none" strike="noStrike">
                          <a:effectLst/>
                        </a:rPr>
                        <a:t>1.0</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.3413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.3438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.3461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.3485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.3508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.3531</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.3554</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.3577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.3599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.3621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1"/>
                  </a:ext>
                </a:extLst>
              </a:tr>
              <a:tr h="142415">
                <a:tc>
                  <a:txBody>
                    <a:bodyPr/>
                    <a:lstStyle/>
                    <a:p>
                      <a:pPr algn="ctr" fontAlgn="b"/>
                      <a:r>
                        <a:rPr lang="en-IN" sz="900" u="none" strike="noStrike" dirty="0">
                          <a:effectLst/>
                        </a:rPr>
                        <a:t>1.1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.3643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.3665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.3686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.3708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.3729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.3770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.3790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.3810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.3830</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2"/>
                  </a:ext>
                </a:extLst>
              </a:tr>
              <a:tr h="142415">
                <a:tc>
                  <a:txBody>
                    <a:bodyPr/>
                    <a:lstStyle/>
                    <a:p>
                      <a:pPr algn="ctr" fontAlgn="b"/>
                      <a:r>
                        <a:rPr lang="en-IN" sz="900" u="none" strike="noStrike" dirty="0">
                          <a:effectLst/>
                        </a:rPr>
                        <a:t>1.2</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.3849</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.3869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.3888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.3907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.3944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.3980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.3997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.4015</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3"/>
                  </a:ext>
                </a:extLst>
              </a:tr>
              <a:tr h="142415">
                <a:tc>
                  <a:txBody>
                    <a:bodyPr/>
                    <a:lstStyle/>
                    <a:p>
                      <a:pPr algn="ctr" fontAlgn="b"/>
                      <a:r>
                        <a:rPr lang="en-IN" sz="900" u="none" strike="noStrike">
                          <a:effectLst/>
                        </a:rPr>
                        <a:t>1.3</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.4032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.4049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.4066</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.4082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.4115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.4131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.4147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.4177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4"/>
                  </a:ext>
                </a:extLst>
              </a:tr>
              <a:tr h="142415">
                <a:tc>
                  <a:txBody>
                    <a:bodyPr/>
                    <a:lstStyle/>
                    <a:p>
                      <a:pPr algn="ctr" fontAlgn="b"/>
                      <a:r>
                        <a:rPr lang="en-IN" sz="900" u="none" strike="noStrike" dirty="0">
                          <a:effectLst/>
                        </a:rPr>
                        <a:t>1.4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.4192</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.4207</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.4222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.4236</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.4251</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.4265</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.4279</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.4292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.4306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.4319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142415">
                <a:tc>
                  <a:txBody>
                    <a:bodyPr/>
                    <a:lstStyle/>
                    <a:p>
                      <a:pPr algn="ctr" fontAlgn="b"/>
                      <a:r>
                        <a:rPr lang="en-IN" sz="900" u="none" strike="noStrike">
                          <a:effectLst/>
                        </a:rPr>
                        <a:t>1.5</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.4332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.4345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.4357</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.4370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.4382</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.4394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.4406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.4418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.4429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.4441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6"/>
                  </a:ext>
                </a:extLst>
              </a:tr>
              <a:tr h="142415">
                <a:tc>
                  <a:txBody>
                    <a:bodyPr/>
                    <a:lstStyle/>
                    <a:p>
                      <a:pPr algn="ctr" fontAlgn="b"/>
                      <a:r>
                        <a:rPr lang="en-IN" sz="900" u="none" strike="noStrike">
                          <a:effectLst/>
                        </a:rPr>
                        <a:t>1.6</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.4452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.4463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.4474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.4484</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.4495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.4505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.4515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.4535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.4545</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7"/>
                  </a:ext>
                </a:extLst>
              </a:tr>
              <a:tr h="142415">
                <a:tc>
                  <a:txBody>
                    <a:bodyPr/>
                    <a:lstStyle/>
                    <a:p>
                      <a:pPr algn="ctr" fontAlgn="b"/>
                      <a:r>
                        <a:rPr lang="en-IN" sz="900" u="none" strike="noStrike" dirty="0">
                          <a:effectLst/>
                        </a:rPr>
                        <a:t>1.7</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.4554</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.4564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.4582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.4591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.4608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.4616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.4633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8"/>
                  </a:ext>
                </a:extLst>
              </a:tr>
              <a:tr h="142415">
                <a:tc>
                  <a:txBody>
                    <a:bodyPr/>
                    <a:lstStyle/>
                    <a:p>
                      <a:pPr algn="ctr" fontAlgn="b"/>
                      <a:r>
                        <a:rPr lang="en-IN" sz="900" u="none" strike="noStrike">
                          <a:effectLst/>
                        </a:rPr>
                        <a:t>1.8</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.4641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.4649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.4656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.4671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.4693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.4706</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9"/>
                  </a:ext>
                </a:extLst>
              </a:tr>
              <a:tr h="142415">
                <a:tc>
                  <a:txBody>
                    <a:bodyPr/>
                    <a:lstStyle/>
                    <a:p>
                      <a:pPr algn="ctr" fontAlgn="b"/>
                      <a:r>
                        <a:rPr lang="en-IN" sz="900" u="none" strike="noStrike" dirty="0">
                          <a:effectLst/>
                        </a:rPr>
                        <a:t>1.9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.4713</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.4719</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.4726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.4732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.4738</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.4744</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.4750</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.4756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.4761</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.4767</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142415">
                <a:tc>
                  <a:txBody>
                    <a:bodyPr/>
                    <a:lstStyle/>
                    <a:p>
                      <a:pPr algn="ctr" fontAlgn="b"/>
                      <a:r>
                        <a:rPr lang="en-IN" sz="900" u="none" strike="noStrike" dirty="0">
                          <a:effectLst/>
                        </a:rPr>
                        <a:t>2.0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.4772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.4778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.4783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.4793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.4798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.4803</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.4808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.4812</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.4817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21"/>
                  </a:ext>
                </a:extLst>
              </a:tr>
              <a:tr h="142415">
                <a:tc>
                  <a:txBody>
                    <a:bodyPr/>
                    <a:lstStyle/>
                    <a:p>
                      <a:pPr algn="ctr" fontAlgn="b"/>
                      <a:r>
                        <a:rPr lang="en-IN" sz="900" u="none" strike="noStrike" dirty="0">
                          <a:effectLst/>
                        </a:rPr>
                        <a:t>2.1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.4821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.4826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.4842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.4846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2"/>
                  </a:ext>
                </a:extLst>
              </a:tr>
              <a:tr h="142415">
                <a:tc>
                  <a:txBody>
                    <a:bodyPr/>
                    <a:lstStyle/>
                    <a:p>
                      <a:pPr algn="ctr" fontAlgn="b"/>
                      <a:r>
                        <a:rPr lang="en-IN" sz="900" u="none" strike="noStrike" dirty="0">
                          <a:effectLst/>
                        </a:rPr>
                        <a:t>2.2</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.4861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.4868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.4871</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.4890</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3"/>
                  </a:ext>
                </a:extLst>
              </a:tr>
              <a:tr h="142415">
                <a:tc>
                  <a:txBody>
                    <a:bodyPr/>
                    <a:lstStyle/>
                    <a:p>
                      <a:pPr algn="ctr" fontAlgn="b"/>
                      <a:r>
                        <a:rPr lang="en-IN" sz="900" u="none" strike="noStrike">
                          <a:effectLst/>
                        </a:rPr>
                        <a:t>2.3</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.4893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.4896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.4898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.4901</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.4916</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4"/>
                  </a:ext>
                </a:extLst>
              </a:tr>
              <a:tr h="142415">
                <a:tc>
                  <a:txBody>
                    <a:bodyPr/>
                    <a:lstStyle/>
                    <a:p>
                      <a:pPr algn="ctr" fontAlgn="b"/>
                      <a:r>
                        <a:rPr lang="en-IN" sz="900" u="none" strike="noStrike" dirty="0">
                          <a:effectLst/>
                        </a:rPr>
                        <a:t>2.4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.4918</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.4920</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.4925</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.4927</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.4929</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.4931</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.4936</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5"/>
                  </a:ext>
                </a:extLst>
              </a:tr>
              <a:tr h="142415">
                <a:tc>
                  <a:txBody>
                    <a:bodyPr/>
                    <a:lstStyle/>
                    <a:p>
                      <a:pPr algn="ctr" fontAlgn="b"/>
                      <a:r>
                        <a:rPr lang="en-IN" sz="900" u="none" strike="noStrike" dirty="0">
                          <a:effectLst/>
                        </a:rPr>
                        <a:t>2.5</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.4938</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.4940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.4943</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.4949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.4951</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.4952</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26"/>
                  </a:ext>
                </a:extLst>
              </a:tr>
              <a:tr h="142415">
                <a:tc>
                  <a:txBody>
                    <a:bodyPr/>
                    <a:lstStyle/>
                    <a:p>
                      <a:pPr algn="ctr" fontAlgn="b"/>
                      <a:r>
                        <a:rPr lang="en-IN" sz="900" u="none" strike="noStrike" dirty="0">
                          <a:effectLst/>
                        </a:rPr>
                        <a:t>2.6</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.4953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.4955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7"/>
                  </a:ext>
                </a:extLst>
              </a:tr>
              <a:tr h="142415">
                <a:tc>
                  <a:txBody>
                    <a:bodyPr/>
                    <a:lstStyle/>
                    <a:p>
                      <a:pPr algn="ctr" fontAlgn="b"/>
                      <a:r>
                        <a:rPr lang="en-IN" sz="900" u="none" strike="noStrike" dirty="0">
                          <a:effectLst/>
                        </a:rPr>
                        <a:t>2.7</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.4965</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.4966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.4970</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8"/>
                  </a:ext>
                </a:extLst>
              </a:tr>
              <a:tr h="142415">
                <a:tc>
                  <a:txBody>
                    <a:bodyPr/>
                    <a:lstStyle/>
                    <a:p>
                      <a:pPr algn="ctr" fontAlgn="b"/>
                      <a:r>
                        <a:rPr lang="en-IN" sz="900" u="none" strike="noStrike" dirty="0">
                          <a:effectLst/>
                        </a:rPr>
                        <a:t>2.8</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.4974</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.4978</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.4980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.4981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29"/>
                  </a:ext>
                </a:extLst>
              </a:tr>
              <a:tr h="142415">
                <a:tc>
                  <a:txBody>
                    <a:bodyPr/>
                    <a:lstStyle/>
                    <a:p>
                      <a:pPr algn="ctr" fontAlgn="b"/>
                      <a:r>
                        <a:rPr lang="en-IN" sz="900" u="none" strike="noStrike" dirty="0">
                          <a:effectLst/>
                        </a:rPr>
                        <a:t>2.9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.4981</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.4983</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.4986</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0"/>
                  </a:ext>
                </a:extLst>
              </a:tr>
              <a:tr h="142415">
                <a:tc>
                  <a:txBody>
                    <a:bodyPr/>
                    <a:lstStyle/>
                    <a:p>
                      <a:pPr algn="ctr" fontAlgn="b"/>
                      <a:r>
                        <a:rPr lang="en-IN" sz="900" u="none" strike="noStrike" dirty="0">
                          <a:effectLst/>
                        </a:rPr>
                        <a:t>3.0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.4989</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.4989</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.4990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.4990</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3497495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0285" y="984210"/>
            <a:ext cx="7597950" cy="400050"/>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b="1" dirty="0"/>
              <a:t>Probability Calculations using Normal Curve</a:t>
            </a:r>
          </a:p>
        </p:txBody>
      </p:sp>
      <p:sp>
        <p:nvSpPr>
          <p:cNvPr id="5" name="TextBox 4"/>
          <p:cNvSpPr txBox="1"/>
          <p:nvPr/>
        </p:nvSpPr>
        <p:spPr>
          <a:xfrm>
            <a:off x="1257509" y="1771651"/>
            <a:ext cx="6367626" cy="584775"/>
          </a:xfrm>
          <a:prstGeom prst="rect">
            <a:avLst/>
          </a:prstGeom>
          <a:noFill/>
        </p:spPr>
        <p:txBody>
          <a:bodyPr wrap="square" rtlCol="0">
            <a:spAutoFit/>
          </a:bodyPr>
          <a:lstStyle/>
          <a:p>
            <a:r>
              <a:rPr lang="en-IN" sz="1600" dirty="0"/>
              <a:t>Using standard normal distribution we can find out probability that z assumes certain value.</a:t>
            </a:r>
          </a:p>
        </p:txBody>
      </p:sp>
      <p:graphicFrame>
        <p:nvGraphicFramePr>
          <p:cNvPr id="6" name="Table 5"/>
          <p:cNvGraphicFramePr>
            <a:graphicFrameLocks noGrp="1"/>
          </p:cNvGraphicFramePr>
          <p:nvPr>
            <p:extLst>
              <p:ext uri="{D42A27DB-BD31-4B8C-83A1-F6EECF244321}">
                <p14:modId xmlns:p14="http://schemas.microsoft.com/office/powerpoint/2010/main" val="3994884444"/>
              </p:ext>
            </p:extLst>
          </p:nvPr>
        </p:nvGraphicFramePr>
        <p:xfrm>
          <a:off x="1257509" y="2534771"/>
          <a:ext cx="6407314" cy="3502961"/>
        </p:xfrm>
        <a:graphic>
          <a:graphicData uri="http://schemas.openxmlformats.org/drawingml/2006/table">
            <a:tbl>
              <a:tblPr>
                <a:tableStyleId>{5C22544A-7EE6-4342-B048-85BDC9FD1C3A}</a:tableStyleId>
              </a:tblPr>
              <a:tblGrid>
                <a:gridCol w="1462118">
                  <a:extLst>
                    <a:ext uri="{9D8B030D-6E8A-4147-A177-3AD203B41FA5}">
                      <a16:colId xmlns:a16="http://schemas.microsoft.com/office/drawing/2014/main" val="20000"/>
                    </a:ext>
                  </a:extLst>
                </a:gridCol>
                <a:gridCol w="4945196">
                  <a:extLst>
                    <a:ext uri="{9D8B030D-6E8A-4147-A177-3AD203B41FA5}">
                      <a16:colId xmlns:a16="http://schemas.microsoft.com/office/drawing/2014/main" val="20001"/>
                    </a:ext>
                  </a:extLst>
                </a:gridCol>
              </a:tblGrid>
              <a:tr h="500423">
                <a:tc>
                  <a:txBody>
                    <a:bodyPr/>
                    <a:lstStyle/>
                    <a:p>
                      <a:pPr algn="ctr"/>
                      <a:r>
                        <a:rPr lang="en-IN" sz="1100" dirty="0"/>
                        <a:t>z</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Area = Probability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00423">
                <a:tc>
                  <a:txBody>
                    <a:bodyPr/>
                    <a:lstStyle/>
                    <a:p>
                      <a:pPr algn="ctr"/>
                      <a:r>
                        <a:rPr lang="en-IN" sz="1100" dirty="0"/>
                        <a:t>&lt;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0.3413 + 0.5 = 0.8413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0423">
                <a:tc>
                  <a:txBody>
                    <a:bodyPr/>
                    <a:lstStyle/>
                    <a:p>
                      <a:pPr algn="ctr"/>
                      <a:r>
                        <a:rPr lang="en-IN" sz="1100" dirty="0"/>
                        <a:t>&gt; 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0.5000</a:t>
                      </a:r>
                      <a:r>
                        <a:rPr lang="en-IN" sz="1100" baseline="0" dirty="0"/>
                        <a:t> – 0.4772 = 0.0228</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0423">
                <a:tc>
                  <a:txBody>
                    <a:bodyPr/>
                    <a:lstStyle/>
                    <a:p>
                      <a:pPr algn="ctr"/>
                      <a:r>
                        <a:rPr lang="en-IN" sz="1100" dirty="0"/>
                        <a:t>1 &lt; z &lt; 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0.4772</a:t>
                      </a:r>
                      <a:r>
                        <a:rPr lang="en-IN" sz="1100" baseline="0" dirty="0"/>
                        <a:t> – 0.3413 = 0.1359</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0423">
                <a:tc>
                  <a:txBody>
                    <a:bodyPr/>
                    <a:lstStyle/>
                    <a:p>
                      <a:pPr algn="ctr"/>
                      <a:r>
                        <a:rPr lang="en-IN" sz="1100" baseline="0" dirty="0"/>
                        <a:t>&lt; -2</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&gt; +2 = 0.5000 – 0.4772 = 0.0228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0423">
                <a:tc>
                  <a:txBody>
                    <a:bodyPr/>
                    <a:lstStyle/>
                    <a:p>
                      <a:pPr algn="ctr"/>
                      <a:r>
                        <a:rPr lang="en-IN" sz="1100" dirty="0"/>
                        <a:t>-1 &lt; z &lt;</a:t>
                      </a:r>
                      <a:r>
                        <a:rPr lang="en-IN" sz="1100" baseline="0" dirty="0"/>
                        <a:t> -0.5</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a:t>
                      </a:r>
                      <a:r>
                        <a:rPr lang="en-IN" sz="1100" baseline="0" dirty="0"/>
                        <a:t>0.5 &lt; z &lt; 1 = 0.3413 – 0.1915  = 0.1498</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00423">
                <a:tc>
                  <a:txBody>
                    <a:bodyPr/>
                    <a:lstStyle/>
                    <a:p>
                      <a:pPr algn="ctr"/>
                      <a:r>
                        <a:rPr lang="en-IN" sz="1100" dirty="0"/>
                        <a:t>-1 &lt; z &lt; 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z</a:t>
                      </a:r>
                      <a:r>
                        <a:rPr lang="en-IN" sz="1100" baseline="0" dirty="0"/>
                        <a:t> &lt; 1  + z &lt; 1.5 = 0.3413 + 0.4332 = 0.7745</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1194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70218"/>
          </a:xfrm>
        </p:spPr>
        <p:txBody>
          <a:bodyPr>
            <a:noAutofit/>
          </a:bodyPr>
          <a:lstStyle/>
          <a:p>
            <a:r>
              <a:rPr lang="en-US" sz="2400" b="1" dirty="0"/>
              <a:t>Probability Calculations using Normal Curve</a:t>
            </a:r>
            <a:br>
              <a:rPr lang="en-US" sz="2400" b="1" dirty="0"/>
            </a:br>
            <a:endParaRPr lang="en-US" sz="24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9610" y="2265408"/>
            <a:ext cx="6604781" cy="3437858"/>
          </a:xfrm>
          <a:prstGeom prst="rect">
            <a:avLst/>
          </a:prstGeom>
        </p:spPr>
      </p:pic>
      <p:sp>
        <p:nvSpPr>
          <p:cNvPr id="5" name="TextBox 4"/>
          <p:cNvSpPr txBox="1"/>
          <p:nvPr/>
        </p:nvSpPr>
        <p:spPr>
          <a:xfrm>
            <a:off x="907367" y="1701312"/>
            <a:ext cx="1107996" cy="369332"/>
          </a:xfrm>
          <a:prstGeom prst="rect">
            <a:avLst/>
          </a:prstGeom>
          <a:noFill/>
        </p:spPr>
        <p:txBody>
          <a:bodyPr wrap="none" rtlCol="0">
            <a:spAutoFit/>
          </a:bodyPr>
          <a:lstStyle/>
          <a:p>
            <a:r>
              <a:rPr lang="en-US" sz="1800" b="1" i="1" u="sng" dirty="0"/>
              <a:t>Solution</a:t>
            </a:r>
          </a:p>
        </p:txBody>
      </p:sp>
    </p:spTree>
    <p:extLst>
      <p:ext uri="{BB962C8B-B14F-4D97-AF65-F5344CB8AC3E}">
        <p14:creationId xmlns:p14="http://schemas.microsoft.com/office/powerpoint/2010/main" val="31321279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357" y="3061987"/>
            <a:ext cx="1894828" cy="994172"/>
          </a:xfrm>
        </p:spPr>
        <p:txBody>
          <a:bodyPr/>
          <a:lstStyle/>
          <a:p>
            <a:r>
              <a:rPr lang="en-US" sz="2800" dirty="0"/>
              <a:t>Sampling</a:t>
            </a:r>
          </a:p>
        </p:txBody>
      </p:sp>
    </p:spTree>
    <p:extLst>
      <p:ext uri="{BB962C8B-B14F-4D97-AF65-F5344CB8AC3E}">
        <p14:creationId xmlns:p14="http://schemas.microsoft.com/office/powerpoint/2010/main" val="1153801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p:txBody>
          <a:bodyPr>
            <a:normAutofit/>
          </a:bodyPr>
          <a:lstStyle/>
          <a:p>
            <a:pPr marL="342900" indent="-342900">
              <a:spcAft>
                <a:spcPts val="900"/>
              </a:spcAft>
            </a:pPr>
            <a:r>
              <a:rPr lang="en-US" dirty="0">
                <a:latin typeface="Calibri" pitchFamily="34" charset="0"/>
              </a:rPr>
              <a:t>A population is the set of all the elements of interest in a study.</a:t>
            </a:r>
          </a:p>
          <a:p>
            <a:pPr marL="342900" indent="-342900">
              <a:spcAft>
                <a:spcPts val="900"/>
              </a:spcAft>
            </a:pPr>
            <a:r>
              <a:rPr lang="en-US" dirty="0">
                <a:latin typeface="Calibri" pitchFamily="34" charset="0"/>
              </a:rPr>
              <a:t>A sample is a subset of population.</a:t>
            </a:r>
          </a:p>
          <a:p>
            <a:pPr marL="342900" indent="-342900">
              <a:spcAft>
                <a:spcPts val="900"/>
              </a:spcAft>
            </a:pPr>
            <a:r>
              <a:rPr lang="en-US" dirty="0">
                <a:latin typeface="Calibri" pitchFamily="34" charset="0"/>
              </a:rPr>
              <a:t>When selected properly a sample is a representative of the population.</a:t>
            </a:r>
          </a:p>
          <a:p>
            <a:pPr marL="342900" indent="-342900">
              <a:spcAft>
                <a:spcPts val="900"/>
              </a:spcAft>
            </a:pPr>
            <a:r>
              <a:rPr lang="en-US" dirty="0">
                <a:latin typeface="Calibri" pitchFamily="34" charset="0"/>
              </a:rPr>
              <a:t>i.e. the characteristics of sample provide an estimate (approximation) of population characteristics.</a:t>
            </a:r>
          </a:p>
          <a:p>
            <a:pPr marL="342900" indent="-342900">
              <a:spcAft>
                <a:spcPts val="900"/>
              </a:spcAft>
            </a:pPr>
            <a:r>
              <a:rPr lang="en-US" dirty="0">
                <a:latin typeface="Calibri" pitchFamily="34" charset="0"/>
              </a:rPr>
              <a:t>These characteristics namely mean, standard deviation, variance, median (and a host of others) in the context of population are called parameters and in the context of sample are called statistics.</a:t>
            </a:r>
          </a:p>
          <a:p>
            <a:endParaRPr lang="en-US" dirty="0"/>
          </a:p>
        </p:txBody>
      </p:sp>
      <p:sp>
        <p:nvSpPr>
          <p:cNvPr id="4" name="Rectangle 3"/>
          <p:cNvSpPr/>
          <p:nvPr/>
        </p:nvSpPr>
        <p:spPr>
          <a:xfrm>
            <a:off x="566456" y="665636"/>
            <a:ext cx="1568058" cy="461665"/>
          </a:xfrm>
          <a:prstGeom prst="rect">
            <a:avLst/>
          </a:prstGeom>
        </p:spPr>
        <p:txBody>
          <a:bodyPr wrap="none">
            <a:spAutoFit/>
          </a:bodyPr>
          <a:lstStyle/>
          <a:p>
            <a:r>
              <a:rPr lang="en-US" sz="2400" b="1" dirty="0"/>
              <a:t>Sampling</a:t>
            </a:r>
          </a:p>
        </p:txBody>
      </p:sp>
    </p:spTree>
    <p:extLst>
      <p:ext uri="{BB962C8B-B14F-4D97-AF65-F5344CB8AC3E}">
        <p14:creationId xmlns:p14="http://schemas.microsoft.com/office/powerpoint/2010/main" val="2976734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857250"/>
            <a:ext cx="6858000" cy="514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a:latin typeface="+mn-lt"/>
              </a:rPr>
              <a:t>Statistics – The Big Picture</a:t>
            </a:r>
            <a:endParaRPr lang="en-US" sz="2400" dirty="0">
              <a:latin typeface="+mn-lt"/>
            </a:endParaRPr>
          </a:p>
        </p:txBody>
      </p:sp>
      <p:sp>
        <p:nvSpPr>
          <p:cNvPr id="5" name="Rectangle 9"/>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350">
              <a:latin typeface="Arial" panose="020B0604020202020204" pitchFamily="34" charset="0"/>
            </a:endParaRPr>
          </a:p>
        </p:txBody>
      </p:sp>
      <p:grpSp>
        <p:nvGrpSpPr>
          <p:cNvPr id="21" name="Group 20"/>
          <p:cNvGrpSpPr/>
          <p:nvPr/>
        </p:nvGrpSpPr>
        <p:grpSpPr>
          <a:xfrm>
            <a:off x="1618822" y="1475627"/>
            <a:ext cx="5849207" cy="4136946"/>
            <a:chOff x="2158429" y="824502"/>
            <a:chExt cx="7798942" cy="5515927"/>
          </a:xfrm>
        </p:grpSpPr>
        <p:sp>
          <p:nvSpPr>
            <p:cNvPr id="6" name="Oval 5"/>
            <p:cNvSpPr/>
            <p:nvPr/>
          </p:nvSpPr>
          <p:spPr>
            <a:xfrm>
              <a:off x="2158429" y="1891301"/>
              <a:ext cx="3810000" cy="38100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7" name="Oval 6"/>
            <p:cNvSpPr/>
            <p:nvPr/>
          </p:nvSpPr>
          <p:spPr>
            <a:xfrm>
              <a:off x="7340029" y="976901"/>
              <a:ext cx="914400" cy="9144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8" name="Oval 7"/>
            <p:cNvSpPr/>
            <p:nvPr/>
          </p:nvSpPr>
          <p:spPr>
            <a:xfrm>
              <a:off x="4215829" y="272950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cxnSp>
          <p:nvCxnSpPr>
            <p:cNvPr id="9" name="Straight Arrow Connector 8"/>
            <p:cNvCxnSpPr>
              <a:stCxn id="8" idx="7"/>
            </p:cNvCxnSpPr>
            <p:nvPr/>
          </p:nvCxnSpPr>
          <p:spPr>
            <a:xfrm rot="5400000" flipH="1" flipV="1">
              <a:off x="5454079" y="976901"/>
              <a:ext cx="1428750" cy="2343150"/>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4"/>
            </p:cNvCxnSpPr>
            <p:nvPr/>
          </p:nvCxnSpPr>
          <p:spPr>
            <a:xfrm rot="5400000">
              <a:off x="6844730" y="2843802"/>
              <a:ext cx="1905000" cy="3175"/>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6"/>
            </p:cNvCxnSpPr>
            <p:nvPr/>
          </p:nvCxnSpPr>
          <p:spPr>
            <a:xfrm rot="10800000">
              <a:off x="5968429" y="3796301"/>
              <a:ext cx="1830388" cy="1588"/>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24"/>
            <p:cNvSpPr txBox="1">
              <a:spLocks noChangeArrowheads="1"/>
            </p:cNvSpPr>
            <p:nvPr/>
          </p:nvSpPr>
          <p:spPr bwMode="auto">
            <a:xfrm>
              <a:off x="3377630" y="1357902"/>
              <a:ext cx="183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a:latin typeface="Arial" panose="020B0604020202020204" pitchFamily="34" charset="0"/>
                </a:rPr>
                <a:t>Population</a:t>
              </a:r>
            </a:p>
          </p:txBody>
        </p:sp>
        <p:sp>
          <p:nvSpPr>
            <p:cNvPr id="13" name="TextBox 25"/>
            <p:cNvSpPr txBox="1">
              <a:spLocks noChangeArrowheads="1"/>
            </p:cNvSpPr>
            <p:nvPr/>
          </p:nvSpPr>
          <p:spPr bwMode="auto">
            <a:xfrm>
              <a:off x="8102030" y="824502"/>
              <a:ext cx="13405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a:latin typeface="Arial" panose="020B0604020202020204" pitchFamily="34" charset="0"/>
                </a:rPr>
                <a:t>Sample</a:t>
              </a:r>
            </a:p>
          </p:txBody>
        </p:sp>
        <p:sp>
          <p:nvSpPr>
            <p:cNvPr id="14" name="TextBox 26"/>
            <p:cNvSpPr txBox="1">
              <a:spLocks noChangeArrowheads="1"/>
            </p:cNvSpPr>
            <p:nvPr/>
          </p:nvSpPr>
          <p:spPr bwMode="auto">
            <a:xfrm>
              <a:off x="5792217" y="2283414"/>
              <a:ext cx="1243012"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1. Produce Data</a:t>
              </a:r>
            </a:p>
          </p:txBody>
        </p:sp>
        <p:sp>
          <p:nvSpPr>
            <p:cNvPr id="15" name="TextBox 27"/>
            <p:cNvSpPr txBox="1">
              <a:spLocks noChangeArrowheads="1"/>
            </p:cNvSpPr>
            <p:nvPr/>
          </p:nvSpPr>
          <p:spPr bwMode="auto">
            <a:xfrm>
              <a:off x="7797229" y="2424702"/>
              <a:ext cx="1676400"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2. Exploratory Data Analysis</a:t>
              </a:r>
            </a:p>
            <a:p>
              <a:pPr eaLnBrk="1" hangingPunct="1">
                <a:spcBef>
                  <a:spcPct val="0"/>
                </a:spcBef>
                <a:buFontTx/>
                <a:buNone/>
              </a:pPr>
              <a:r>
                <a:rPr lang="en-US" sz="1350">
                  <a:latin typeface="Arial" panose="020B0604020202020204" pitchFamily="34" charset="0"/>
                </a:rPr>
                <a:t>(EDA)</a:t>
              </a:r>
            </a:p>
          </p:txBody>
        </p:sp>
        <p:sp>
          <p:nvSpPr>
            <p:cNvPr id="16" name="TextBox 28"/>
            <p:cNvSpPr txBox="1">
              <a:spLocks noChangeArrowheads="1"/>
            </p:cNvSpPr>
            <p:nvPr/>
          </p:nvSpPr>
          <p:spPr bwMode="auto">
            <a:xfrm>
              <a:off x="6120829" y="3262901"/>
              <a:ext cx="16764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3. Inference</a:t>
              </a:r>
            </a:p>
          </p:txBody>
        </p:sp>
        <p:sp>
          <p:nvSpPr>
            <p:cNvPr id="17" name="TextBox 29"/>
            <p:cNvSpPr txBox="1">
              <a:spLocks noChangeArrowheads="1"/>
            </p:cNvSpPr>
            <p:nvPr/>
          </p:nvSpPr>
          <p:spPr bwMode="auto">
            <a:xfrm>
              <a:off x="6314505" y="4329700"/>
              <a:ext cx="1295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Probability</a:t>
              </a:r>
            </a:p>
          </p:txBody>
        </p:sp>
        <p:cxnSp>
          <p:nvCxnSpPr>
            <p:cNvPr id="18" name="Straight Arrow Connector 17"/>
            <p:cNvCxnSpPr>
              <a:stCxn id="17" idx="0"/>
              <a:endCxn id="16" idx="2"/>
            </p:cNvCxnSpPr>
            <p:nvPr/>
          </p:nvCxnSpPr>
          <p:spPr>
            <a:xfrm rot="16200000" flipV="1">
              <a:off x="6612161" y="3979658"/>
              <a:ext cx="696912" cy="3175"/>
            </a:xfrm>
            <a:prstGeom prst="straightConnector1">
              <a:avLst/>
            </a:prstGeom>
            <a:ln w="6350">
              <a:solidFill>
                <a:schemeClr val="tx1"/>
              </a:solidFill>
              <a:prstDash val="solid"/>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9" name="TextBox 33"/>
            <p:cNvSpPr txBox="1">
              <a:spLocks noChangeArrowheads="1"/>
            </p:cNvSpPr>
            <p:nvPr/>
          </p:nvSpPr>
          <p:spPr bwMode="auto">
            <a:xfrm>
              <a:off x="7492429" y="1205501"/>
              <a:ext cx="685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solidFill>
                    <a:schemeClr val="bg1"/>
                  </a:solidFill>
                  <a:latin typeface="Arial" panose="020B0604020202020204" pitchFamily="34" charset="0"/>
                </a:rPr>
                <a:t>Data</a:t>
              </a:r>
            </a:p>
          </p:txBody>
        </p:sp>
        <p:sp>
          <p:nvSpPr>
            <p:cNvPr id="20" name="TextBox 19"/>
            <p:cNvSpPr txBox="1"/>
            <p:nvPr/>
          </p:nvSpPr>
          <p:spPr>
            <a:xfrm>
              <a:off x="7492429" y="5536790"/>
              <a:ext cx="2464942" cy="803639"/>
            </a:xfrm>
            <a:prstGeom prst="rect">
              <a:avLst/>
            </a:prstGeom>
            <a:solidFill>
              <a:schemeClr val="bg1">
                <a:lumMod val="95000"/>
              </a:schemeClr>
            </a:solidFill>
          </p:spPr>
          <p:txBody>
            <a:bodyPr wrap="square" rtlCol="0">
              <a:spAutoFit/>
            </a:bodyPr>
            <a:lstStyle/>
            <a:p>
              <a:pPr algn="ctr">
                <a:spcAft>
                  <a:spcPts val="225"/>
                </a:spcAft>
              </a:pPr>
              <a:r>
                <a:rPr lang="en-IN" sz="1050" u="sng" dirty="0"/>
                <a:t>Inference</a:t>
              </a:r>
            </a:p>
            <a:p>
              <a:pPr marL="257175" indent="-257175">
                <a:buFont typeface="+mj-lt"/>
                <a:buAutoNum type="arabicPeriod"/>
              </a:pPr>
              <a:r>
                <a:rPr lang="en-IN" sz="1050" dirty="0"/>
                <a:t>Estimation</a:t>
              </a:r>
            </a:p>
            <a:p>
              <a:pPr marL="257175" indent="-257175">
                <a:buFont typeface="+mj-lt"/>
                <a:buAutoNum type="arabicPeriod"/>
              </a:pPr>
              <a:r>
                <a:rPr lang="en-IN" sz="1050" dirty="0"/>
                <a:t>Hypothesis Testing</a:t>
              </a:r>
            </a:p>
          </p:txBody>
        </p:sp>
      </p:grpSp>
    </p:spTree>
    <p:extLst>
      <p:ext uri="{BB962C8B-B14F-4D97-AF65-F5344CB8AC3E}">
        <p14:creationId xmlns:p14="http://schemas.microsoft.com/office/powerpoint/2010/main" val="3872593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7732" y="727034"/>
            <a:ext cx="6858000" cy="514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dirty="0">
                <a:latin typeface="+mn-lt"/>
              </a:rPr>
              <a:t>Sampling Terminology</a:t>
            </a:r>
          </a:p>
        </p:txBody>
      </p:sp>
      <p:sp>
        <p:nvSpPr>
          <p:cNvPr id="5"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dirty="0">
              <a:latin typeface="Calibri" pitchFamily="34" charset="0"/>
            </a:endParaRPr>
          </a:p>
        </p:txBody>
      </p:sp>
      <p:graphicFrame>
        <p:nvGraphicFramePr>
          <p:cNvPr id="6" name="Table 5"/>
          <p:cNvGraphicFramePr>
            <a:graphicFrameLocks noGrp="1"/>
          </p:cNvGraphicFramePr>
          <p:nvPr>
            <p:extLst/>
          </p:nvPr>
        </p:nvGraphicFramePr>
        <p:xfrm>
          <a:off x="1331788" y="1827945"/>
          <a:ext cx="6480425" cy="3771900"/>
        </p:xfrm>
        <a:graphic>
          <a:graphicData uri="http://schemas.openxmlformats.org/drawingml/2006/table">
            <a:tbl>
              <a:tblPr>
                <a:tableStyleId>{5C22544A-7EE6-4342-B048-85BDC9FD1C3A}</a:tableStyleId>
              </a:tblPr>
              <a:tblGrid>
                <a:gridCol w="1387011">
                  <a:extLst>
                    <a:ext uri="{9D8B030D-6E8A-4147-A177-3AD203B41FA5}">
                      <a16:colId xmlns:a16="http://schemas.microsoft.com/office/drawing/2014/main" val="1970481357"/>
                    </a:ext>
                  </a:extLst>
                </a:gridCol>
                <a:gridCol w="5093414">
                  <a:extLst>
                    <a:ext uri="{9D8B030D-6E8A-4147-A177-3AD203B41FA5}">
                      <a16:colId xmlns:a16="http://schemas.microsoft.com/office/drawing/2014/main" val="990967590"/>
                    </a:ext>
                  </a:extLst>
                </a:gridCol>
              </a:tblGrid>
              <a:tr h="342900">
                <a:tc>
                  <a:txBody>
                    <a:bodyPr/>
                    <a:lstStyle/>
                    <a:p>
                      <a:pPr algn="ctr"/>
                      <a:r>
                        <a:rPr lang="en-IN" sz="1800" dirty="0"/>
                        <a:t>Term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a:t>Description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663654"/>
                  </a:ext>
                </a:extLst>
              </a:tr>
              <a:tr h="342900">
                <a:tc>
                  <a:txBody>
                    <a:bodyPr/>
                    <a:lstStyle/>
                    <a:p>
                      <a:pPr algn="l"/>
                      <a:r>
                        <a:rPr lang="en-IN" sz="1800" dirty="0"/>
                        <a:t>Population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Set of all items of interest.</a:t>
                      </a:r>
                      <a:r>
                        <a:rPr lang="en-IN" sz="1800" baseline="0" dirty="0"/>
                        <a:t> Size = N</a:t>
                      </a:r>
                      <a:endParaRPr lang="en-IN"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265867"/>
                  </a:ext>
                </a:extLst>
              </a:tr>
              <a:tr h="617220">
                <a:tc>
                  <a:txBody>
                    <a:bodyPr/>
                    <a:lstStyle/>
                    <a:p>
                      <a:pPr algn="l"/>
                      <a:r>
                        <a:rPr lang="en-IN" sz="1800" dirty="0"/>
                        <a:t>Sample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A subset chosen from population for study. Size = 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9947206"/>
                  </a:ext>
                </a:extLst>
              </a:tr>
              <a:tr h="617220">
                <a:tc>
                  <a:txBody>
                    <a:bodyPr/>
                    <a:lstStyle/>
                    <a:p>
                      <a:pPr algn="l"/>
                      <a:r>
                        <a:rPr lang="en-IN" sz="1800" dirty="0"/>
                        <a:t>Sampling Unit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An</a:t>
                      </a:r>
                      <a:r>
                        <a:rPr lang="en-IN" sz="1800" baseline="0" dirty="0"/>
                        <a:t> indivisible unit of population liable to be included in the sample set.</a:t>
                      </a:r>
                      <a:endParaRPr lang="en-IN"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945401"/>
                  </a:ext>
                </a:extLst>
              </a:tr>
              <a:tr h="617220">
                <a:tc>
                  <a:txBody>
                    <a:bodyPr/>
                    <a:lstStyle/>
                    <a:p>
                      <a:pPr algn="l"/>
                      <a:r>
                        <a:rPr lang="en-IN" sz="1800" dirty="0"/>
                        <a:t>Sampling Frame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An object that represents population and facilitates selection of sample set.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1887099"/>
                  </a:ext>
                </a:extLst>
              </a:tr>
              <a:tr h="617220">
                <a:tc>
                  <a:txBody>
                    <a:bodyPr/>
                    <a:lstStyle/>
                    <a:p>
                      <a:pPr algn="l"/>
                      <a:r>
                        <a:rPr lang="en-IN" sz="1800" dirty="0"/>
                        <a:t>Sampling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Selection of n units from N units of population with or without replacement.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1117841"/>
                  </a:ext>
                </a:extLst>
              </a:tr>
              <a:tr h="617220">
                <a:tc>
                  <a:txBody>
                    <a:bodyPr/>
                    <a:lstStyle/>
                    <a:p>
                      <a:pPr algn="l"/>
                      <a:r>
                        <a:rPr lang="en-IN" sz="1800" dirty="0"/>
                        <a:t>Sampling fraction (f)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The ratio f = n / 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8434982"/>
                  </a:ext>
                </a:extLst>
              </a:tr>
            </a:tbl>
          </a:graphicData>
        </a:graphic>
      </p:graphicFrame>
    </p:spTree>
    <p:extLst>
      <p:ext uri="{BB962C8B-B14F-4D97-AF65-F5344CB8AC3E}">
        <p14:creationId xmlns:p14="http://schemas.microsoft.com/office/powerpoint/2010/main" val="3643693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normAutofit/>
          </a:bodyPr>
          <a:lstStyle/>
          <a:p>
            <a:r>
              <a:rPr lang="en-US" sz="3000" dirty="0"/>
              <a:t>Simple Random Sampling</a:t>
            </a:r>
          </a:p>
        </p:txBody>
      </p:sp>
      <p:sp>
        <p:nvSpPr>
          <p:cNvPr id="3" name="Content Placeholder 2"/>
          <p:cNvSpPr>
            <a:spLocks noGrp="1"/>
          </p:cNvSpPr>
          <p:nvPr>
            <p:ph idx="1"/>
          </p:nvPr>
        </p:nvSpPr>
        <p:spPr>
          <a:xfrm>
            <a:off x="628650" y="1732963"/>
            <a:ext cx="7886700" cy="4167554"/>
          </a:xfrm>
        </p:spPr>
        <p:txBody>
          <a:bodyPr>
            <a:normAutofit lnSpcReduction="10000"/>
          </a:bodyPr>
          <a:lstStyle/>
          <a:p>
            <a:pPr marL="214313" indent="-214313">
              <a:spcAft>
                <a:spcPts val="900"/>
              </a:spcAft>
            </a:pPr>
            <a:r>
              <a:rPr lang="en-US" sz="1800" dirty="0"/>
              <a:t>Every sample of size n has the same probability of being selected.</a:t>
            </a:r>
          </a:p>
          <a:p>
            <a:pPr marL="214313" indent="-214313">
              <a:spcAft>
                <a:spcPts val="900"/>
              </a:spcAft>
            </a:pPr>
            <a:r>
              <a:rPr lang="en-US" sz="1800" dirty="0"/>
              <a:t>If there are N units in population, then all samples of size n have the same probability of 1/(</a:t>
            </a:r>
            <a:r>
              <a:rPr lang="en-US" sz="1800" baseline="30000" dirty="0" err="1"/>
              <a:t>N</a:t>
            </a:r>
            <a:r>
              <a:rPr lang="en-US" sz="1800" dirty="0" err="1"/>
              <a:t>C</a:t>
            </a:r>
            <a:r>
              <a:rPr lang="en-US" sz="1800" baseline="-25000" dirty="0" err="1"/>
              <a:t>n</a:t>
            </a:r>
            <a:r>
              <a:rPr lang="en-US" sz="1800" dirty="0"/>
              <a:t>) of getting selected.</a:t>
            </a:r>
          </a:p>
          <a:p>
            <a:pPr>
              <a:spcAft>
                <a:spcPts val="900"/>
              </a:spcAft>
            </a:pPr>
            <a:r>
              <a:rPr lang="en-US" sz="1800" dirty="0"/>
              <a:t>Procedure for SRS:</a:t>
            </a:r>
          </a:p>
          <a:p>
            <a:pPr marL="600075" lvl="1" indent="-257175">
              <a:spcAft>
                <a:spcPts val="900"/>
              </a:spcAft>
              <a:buFont typeface="+mj-lt"/>
              <a:buAutoNum type="arabicPeriod"/>
            </a:pPr>
            <a:r>
              <a:rPr lang="en-US" dirty="0"/>
              <a:t>Prepare a unique list of N units of population – sampling frame.</a:t>
            </a:r>
          </a:p>
          <a:p>
            <a:pPr marL="600075" lvl="1" indent="-257175">
              <a:spcAft>
                <a:spcPts val="900"/>
              </a:spcAft>
              <a:buFont typeface="+mj-lt"/>
              <a:buAutoNum type="arabicPeriod"/>
            </a:pPr>
            <a:r>
              <a:rPr lang="en-US" dirty="0"/>
              <a:t>Select n units from the list at random.</a:t>
            </a:r>
          </a:p>
          <a:p>
            <a:pPr>
              <a:spcAft>
                <a:spcPts val="900"/>
              </a:spcAft>
            </a:pPr>
            <a:r>
              <a:rPr lang="en-US" sz="1800" dirty="0"/>
              <a:t>Example:</a:t>
            </a:r>
          </a:p>
          <a:p>
            <a:pPr lvl="1">
              <a:spcAft>
                <a:spcPts val="900"/>
              </a:spcAft>
            </a:pPr>
            <a:r>
              <a:rPr lang="en-US" dirty="0"/>
              <a:t>A bank wants to study customer perception of quality of its services to savings account holders. It is decided to go for a sample study. Say there are 1000 account holders and we want to select 50 a/c holders for the study. </a:t>
            </a:r>
          </a:p>
          <a:p>
            <a:pPr marL="214313" indent="-214313">
              <a:spcAft>
                <a:spcPts val="900"/>
              </a:spcAft>
            </a:pPr>
            <a:endParaRPr lang="en-US" dirty="0"/>
          </a:p>
        </p:txBody>
      </p:sp>
    </p:spTree>
    <p:extLst>
      <p:ext uri="{BB962C8B-B14F-4D97-AF65-F5344CB8AC3E}">
        <p14:creationId xmlns:p14="http://schemas.microsoft.com/office/powerpoint/2010/main" val="2174208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a:bodyPr>
          <a:lstStyle/>
          <a:p>
            <a:pPr algn="l">
              <a:defRPr/>
            </a:pPr>
            <a:r>
              <a:rPr lang="en-US" sz="2400" b="1" dirty="0">
                <a:latin typeface="+mn-lt"/>
              </a:rPr>
              <a:t>Sampling Distribution</a:t>
            </a:r>
          </a:p>
        </p:txBody>
      </p:sp>
      <p:sp>
        <p:nvSpPr>
          <p:cNvPr id="24579"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dirty="0">
              <a:latin typeface="Calibri"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1276945" y="1643107"/>
                <a:ext cx="7345493" cy="3525132"/>
              </a:xfrm>
              <a:prstGeom prst="rect">
                <a:avLst/>
              </a:prstGeom>
              <a:noFill/>
            </p:spPr>
            <p:txBody>
              <a:bodyPr wrap="square" rtlCol="0">
                <a:spAutoFit/>
              </a:bodyPr>
              <a:lstStyle/>
              <a:p>
                <a:pPr>
                  <a:spcAft>
                    <a:spcPts val="900"/>
                  </a:spcAft>
                </a:pPr>
                <a:r>
                  <a:rPr lang="en-US" sz="1800" dirty="0"/>
                  <a:t>Sampling distribution of sample mean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 </m:t>
                    </m:r>
                  </m:oMath>
                </a14:m>
                <a:r>
                  <a:rPr lang="en-US" sz="1800" dirty="0"/>
                  <a:t>can be approximated to a normal distribution as the sample size becomes large.</a:t>
                </a:r>
              </a:p>
              <a:p>
                <a:pPr marL="342900" indent="-342900">
                  <a:spcAft>
                    <a:spcPts val="900"/>
                  </a:spcAft>
                  <a:buFont typeface="+mj-lt"/>
                  <a:buAutoNum type="arabicPeriod"/>
                </a:pPr>
                <a:r>
                  <a:rPr lang="en-US" sz="1800" dirty="0"/>
                  <a:t>Sample size n </a:t>
                </a:r>
                <a:r>
                  <a:rPr lang="en-US" sz="1800" dirty="0">
                    <a:sym typeface="Symbol" panose="05050102010706020507" pitchFamily="18" charset="2"/>
                  </a:rPr>
                  <a:t> 30 is considered as large for this purpose.</a:t>
                </a:r>
              </a:p>
              <a:p>
                <a:pPr marL="342900" indent="-342900">
                  <a:spcAft>
                    <a:spcPts val="900"/>
                  </a:spcAft>
                  <a:buFont typeface="+mj-lt"/>
                  <a:buAutoNum type="arabicPeriod"/>
                </a:pPr>
                <a:r>
                  <a:rPr lang="en-US" sz="1800" dirty="0"/>
                  <a:t>If condition 1 is satisfied, we do not bother about shape of population distribution and assume normality.</a:t>
                </a:r>
              </a:p>
              <a:p>
                <a:pPr marL="342900" indent="-342900">
                  <a:spcAft>
                    <a:spcPts val="900"/>
                  </a:spcAft>
                  <a:buFont typeface="+mj-lt"/>
                  <a:buAutoNum type="arabicPeriod"/>
                </a:pPr>
                <a:r>
                  <a:rPr lang="en-US" sz="1800" dirty="0"/>
                  <a:t>If the population distribution is normal, then sampling distribution is normal irrespective of sample size. </a:t>
                </a:r>
              </a:p>
              <a:p>
                <a:pPr marL="342900" indent="-342900">
                  <a:spcAft>
                    <a:spcPts val="900"/>
                  </a:spcAft>
                  <a:buFont typeface="+mj-lt"/>
                  <a:buAutoNum type="arabicPeriod"/>
                </a:pPr>
                <a:r>
                  <a:rPr lang="en-US" sz="1800" dirty="0"/>
                  <a:t>The mean and </a:t>
                </a:r>
                <a:r>
                  <a:rPr lang="en-US" sz="1800" dirty="0" err="1"/>
                  <a:t>sd</a:t>
                </a:r>
                <a:r>
                  <a:rPr lang="en-US" sz="1800" dirty="0"/>
                  <a:t> of sampling distribution are </a:t>
                </a:r>
              </a:p>
              <a:p>
                <a:pPr lvl="3">
                  <a:spcAft>
                    <a:spcPts val="900"/>
                  </a:spcAft>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𝜇</m:t>
                          </m:r>
                        </m:e>
                        <m:sub>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𝜇</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𝑎𝑛𝑑</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𝜎</m:t>
                          </m:r>
                        </m:e>
                        <m: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𝑥</m:t>
                              </m:r>
                            </m:e>
                          </m:acc>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𝜎</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𝑛</m:t>
                              </m:r>
                            </m:e>
                          </m:rad>
                        </m:den>
                      </m:f>
                    </m:oMath>
                  </m:oMathPara>
                </a14:m>
                <a:endParaRPr lang="en-US" sz="1800" dirty="0"/>
              </a:p>
            </p:txBody>
          </p:sp>
        </mc:Choice>
        <mc:Fallback xmlns="">
          <p:sp>
            <p:nvSpPr>
              <p:cNvPr id="5" name="TextBox 4"/>
              <p:cNvSpPr txBox="1">
                <a:spLocks noRot="1" noChangeAspect="1" noMove="1" noResize="1" noEditPoints="1" noAdjustHandles="1" noChangeArrowheads="1" noChangeShapeType="1" noTextEdit="1"/>
              </p:cNvSpPr>
              <p:nvPr/>
            </p:nvSpPr>
            <p:spPr>
              <a:xfrm>
                <a:off x="1276945" y="1643107"/>
                <a:ext cx="7345493" cy="3525132"/>
              </a:xfrm>
              <a:prstGeom prst="rect">
                <a:avLst/>
              </a:prstGeom>
              <a:blipFill>
                <a:blip r:embed="rId3"/>
                <a:stretch>
                  <a:fillRect l="-664" t="-1038" r="-415"/>
                </a:stretch>
              </a:blipFill>
            </p:spPr>
            <p:txBody>
              <a:bodyPr/>
              <a:lstStyle/>
              <a:p>
                <a:r>
                  <a:rPr lang="en-US">
                    <a:noFill/>
                  </a:rPr>
                  <a:t> </a:t>
                </a:r>
              </a:p>
            </p:txBody>
          </p:sp>
        </mc:Fallback>
      </mc:AlternateContent>
      <p:grpSp>
        <p:nvGrpSpPr>
          <p:cNvPr id="6" name="Group 5"/>
          <p:cNvGrpSpPr/>
          <p:nvPr/>
        </p:nvGrpSpPr>
        <p:grpSpPr>
          <a:xfrm>
            <a:off x="6284191" y="4104358"/>
            <a:ext cx="2421732" cy="1398524"/>
            <a:chOff x="2400299" y="3071812"/>
            <a:chExt cx="4700589" cy="2797046"/>
          </a:xfrm>
        </p:grpSpPr>
        <p:graphicFrame>
          <p:nvGraphicFramePr>
            <p:cNvPr id="7" name="Chart 6"/>
            <p:cNvGraphicFramePr>
              <a:graphicFrameLocks/>
            </p:cNvGraphicFramePr>
            <p:nvPr/>
          </p:nvGraphicFramePr>
          <p:xfrm>
            <a:off x="2400299" y="3071812"/>
            <a:ext cx="4700589"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p:cNvSpPr/>
            <p:nvPr/>
          </p:nvSpPr>
          <p:spPr>
            <a:xfrm>
              <a:off x="2786063" y="5172075"/>
              <a:ext cx="557212" cy="128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ectangle 8"/>
            <p:cNvSpPr/>
            <p:nvPr/>
          </p:nvSpPr>
          <p:spPr>
            <a:xfrm>
              <a:off x="3343275" y="4914901"/>
              <a:ext cx="557212" cy="38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ectangle 9"/>
            <p:cNvSpPr/>
            <p:nvPr/>
          </p:nvSpPr>
          <p:spPr>
            <a:xfrm>
              <a:off x="3900487" y="3971925"/>
              <a:ext cx="557212" cy="1328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ectangle 10"/>
            <p:cNvSpPr/>
            <p:nvPr/>
          </p:nvSpPr>
          <p:spPr>
            <a:xfrm>
              <a:off x="4464843" y="3529013"/>
              <a:ext cx="557212" cy="1771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Rectangle 11"/>
            <p:cNvSpPr/>
            <p:nvPr/>
          </p:nvSpPr>
          <p:spPr>
            <a:xfrm>
              <a:off x="5014911" y="3971925"/>
              <a:ext cx="557212" cy="1328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ectangle 12"/>
            <p:cNvSpPr/>
            <p:nvPr/>
          </p:nvSpPr>
          <p:spPr>
            <a:xfrm>
              <a:off x="5593553" y="4914901"/>
              <a:ext cx="557212" cy="38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ectangle 13"/>
            <p:cNvSpPr/>
            <p:nvPr/>
          </p:nvSpPr>
          <p:spPr>
            <a:xfrm>
              <a:off x="6140054" y="5172075"/>
              <a:ext cx="557212" cy="128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TextBox 14"/>
            <p:cNvSpPr txBox="1"/>
            <p:nvPr/>
          </p:nvSpPr>
          <p:spPr>
            <a:xfrm>
              <a:off x="4530020" y="5361026"/>
              <a:ext cx="507786" cy="507832"/>
            </a:xfrm>
            <a:prstGeom prst="rect">
              <a:avLst/>
            </a:prstGeom>
            <a:noFill/>
          </p:spPr>
          <p:txBody>
            <a:bodyPr wrap="none" rtlCol="0">
              <a:spAutoFit/>
            </a:bodyPr>
            <a:lstStyle/>
            <a:p>
              <a:r>
                <a:rPr lang="en-IN" sz="1050" dirty="0">
                  <a:sym typeface="Symbol" panose="05050102010706020507" pitchFamily="18" charset="2"/>
                </a:rPr>
                <a:t></a:t>
              </a:r>
              <a:endParaRPr lang="en-IN" sz="1050" dirty="0"/>
            </a:p>
          </p:txBody>
        </p:sp>
        <p:cxnSp>
          <p:nvCxnSpPr>
            <p:cNvPr id="16" name="Straight Connector 15"/>
            <p:cNvCxnSpPr>
              <a:stCxn id="11" idx="0"/>
            </p:cNvCxnSpPr>
            <p:nvPr/>
          </p:nvCxnSpPr>
          <p:spPr>
            <a:xfrm>
              <a:off x="4743449" y="3529013"/>
              <a:ext cx="0" cy="177164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786063" y="5186363"/>
              <a:ext cx="278606" cy="64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96033" y="5181595"/>
              <a:ext cx="278606" cy="64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651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371601" y="1600201"/>
                <a:ext cx="6400801" cy="4244752"/>
              </a:xfrm>
              <a:prstGeom prst="rect">
                <a:avLst/>
              </a:prstGeom>
              <a:noFill/>
            </p:spPr>
            <p:txBody>
              <a:bodyPr wrap="square" rtlCol="0">
                <a:spAutoFit/>
              </a:bodyPr>
              <a:lstStyle/>
              <a:p>
                <a:pPr marL="257175" indent="-257175">
                  <a:spcAft>
                    <a:spcPts val="900"/>
                  </a:spcAft>
                  <a:buFont typeface="+mj-lt"/>
                  <a:buAutoNum type="arabicPeriod"/>
                </a:pPr>
                <a:r>
                  <a:rPr lang="en-US" sz="1800" dirty="0"/>
                  <a:t>Nominal class variables are measured by proportions. </a:t>
                </a:r>
              </a:p>
              <a:p>
                <a:pPr marL="257175" indent="-257175">
                  <a:spcAft>
                    <a:spcPts val="900"/>
                  </a:spcAft>
                  <a:buFont typeface="+mj-lt"/>
                  <a:buAutoNum type="arabicPeriod"/>
                </a:pPr>
                <a:r>
                  <a:rPr lang="en-US" sz="1800" dirty="0"/>
                  <a:t>Proportions are relative frequency counts of class values/responses.</a:t>
                </a:r>
              </a:p>
              <a:p>
                <a:pPr marL="257175" indent="-257175">
                  <a:spcAft>
                    <a:spcPts val="450"/>
                  </a:spcAft>
                  <a:buFont typeface="+mj-lt"/>
                  <a:buAutoNum type="arabicPeriod"/>
                </a:pPr>
                <a:r>
                  <a:rPr lang="en-US" sz="1800" dirty="0"/>
                  <a:t>Do girls prefer medicine to engineering? Are overseas visitors safe in India? What proportion of people like Modi?</a:t>
                </a:r>
              </a:p>
              <a:p>
                <a:pPr marL="257175" indent="-257175">
                  <a:spcAft>
                    <a:spcPts val="450"/>
                  </a:spcAft>
                  <a:buFont typeface="+mj-lt"/>
                  <a:buAutoNum type="arabicPeriod"/>
                </a:pPr>
                <a:r>
                  <a:rPr lang="en-US" sz="1800" dirty="0"/>
                  <a:t>Here we would like to draw conclusions on population based on sample proportions.</a:t>
                </a:r>
              </a:p>
              <a:p>
                <a:pPr marL="257175" indent="-257175">
                  <a:spcAft>
                    <a:spcPts val="450"/>
                  </a:spcAft>
                  <a:buFont typeface="+mj-lt"/>
                  <a:buAutoNum type="arabicPeriod"/>
                </a:pPr>
                <a:r>
                  <a:rPr lang="en-US" sz="1800" dirty="0"/>
                  <a:t>If 70% of girls prefer medicine, then P</a:t>
                </a:r>
                <a:r>
                  <a:rPr lang="en-US" sz="1800" baseline="-25000" dirty="0"/>
                  <a:t>MEDICINE</a:t>
                </a:r>
                <a:r>
                  <a:rPr lang="en-US" sz="1800" dirty="0"/>
                  <a:t> = 0.7</a:t>
                </a:r>
              </a:p>
              <a:p>
                <a:pPr marL="257175" indent="-257175">
                  <a:spcAft>
                    <a:spcPts val="450"/>
                  </a:spcAft>
                  <a:buFont typeface="+mj-lt"/>
                  <a:buAutoNum type="arabicPeriod"/>
                </a:pPr>
                <a:r>
                  <a:rPr lang="en-US" sz="1800" dirty="0"/>
                  <a:t>If 57% of voters like Modi, then P</a:t>
                </a:r>
                <a:r>
                  <a:rPr lang="en-US" sz="1800" baseline="-25000" dirty="0"/>
                  <a:t>MODI</a:t>
                </a:r>
                <a:r>
                  <a:rPr lang="en-US" sz="1800" dirty="0"/>
                  <a:t> = 0.57</a:t>
                </a:r>
              </a:p>
              <a:p>
                <a:pPr marL="257175" indent="-257175">
                  <a:spcAft>
                    <a:spcPts val="450"/>
                  </a:spcAft>
                  <a:buFont typeface="+mj-lt"/>
                  <a:buAutoNum type="arabicPeriod"/>
                </a:pPr>
                <a:r>
                  <a:rPr lang="en-US" sz="1800" dirty="0"/>
                  <a:t>When we draw sample, we may get different values for the proportion of same class.</a:t>
                </a:r>
              </a:p>
              <a:p>
                <a:pPr marL="257175" indent="-257175">
                  <a:spcAft>
                    <a:spcPts val="450"/>
                  </a:spcAft>
                  <a:buFont typeface="+mj-lt"/>
                  <a:buAutoNum type="arabicPeriod"/>
                </a:pPr>
                <a:r>
                  <a:rPr lang="en-US" sz="1800" dirty="0"/>
                  <a:t>The distribution of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r>
                      <a:rPr lang="en-US" sz="1800" i="1">
                        <a:latin typeface="Cambria Math" panose="02040503050406030204" pitchFamily="18" charset="0"/>
                      </a:rPr>
                      <m:t> </m:t>
                    </m:r>
                  </m:oMath>
                </a14:m>
                <a:r>
                  <a:rPr lang="en-US" sz="1800" dirty="0"/>
                  <a:t>is the sampling distribution of proportion.</a:t>
                </a:r>
              </a:p>
            </p:txBody>
          </p:sp>
        </mc:Choice>
        <mc:Fallback xmlns="">
          <p:sp>
            <p:nvSpPr>
              <p:cNvPr id="4" name="TextBox 3"/>
              <p:cNvSpPr txBox="1">
                <a:spLocks noRot="1" noChangeAspect="1" noMove="1" noResize="1" noEditPoints="1" noAdjustHandles="1" noChangeArrowheads="1" noChangeShapeType="1" noTextEdit="1"/>
              </p:cNvSpPr>
              <p:nvPr/>
            </p:nvSpPr>
            <p:spPr>
              <a:xfrm>
                <a:off x="1371601" y="1600201"/>
                <a:ext cx="6400801" cy="4244752"/>
              </a:xfrm>
              <a:prstGeom prst="rect">
                <a:avLst/>
              </a:prstGeom>
              <a:blipFill>
                <a:blip r:embed="rId2"/>
                <a:stretch>
                  <a:fillRect l="-571" t="-862" r="-1238" b="-1293"/>
                </a:stretch>
              </a:blipFill>
            </p:spPr>
            <p:txBody>
              <a:bodyPr/>
              <a:lstStyle/>
              <a:p>
                <a:r>
                  <a:rPr lang="en-US">
                    <a:noFill/>
                  </a:rPr>
                  <a:t> </a:t>
                </a:r>
              </a:p>
            </p:txBody>
          </p:sp>
        </mc:Fallback>
      </mc:AlternateContent>
      <p:sp>
        <p:nvSpPr>
          <p:cNvPr id="2" name="Rectangle 1"/>
          <p:cNvSpPr/>
          <p:nvPr/>
        </p:nvSpPr>
        <p:spPr>
          <a:xfrm>
            <a:off x="1156449" y="971550"/>
            <a:ext cx="7180727" cy="461665"/>
          </a:xfrm>
          <a:prstGeom prst="rect">
            <a:avLst/>
          </a:prstGeom>
        </p:spPr>
        <p:txBody>
          <a:bodyPr wrap="square">
            <a:spAutoFit/>
          </a:bodyPr>
          <a:lstStyle/>
          <a:p>
            <a:pPr algn="ctr"/>
            <a:r>
              <a:rPr lang="en-US" sz="2400" b="1" dirty="0"/>
              <a:t>Sampling Distribution for Sample Proportion</a:t>
            </a:r>
          </a:p>
        </p:txBody>
      </p:sp>
    </p:spTree>
    <p:extLst>
      <p:ext uri="{BB962C8B-B14F-4D97-AF65-F5344CB8AC3E}">
        <p14:creationId xmlns:p14="http://schemas.microsoft.com/office/powerpoint/2010/main" val="235536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 Example</a:t>
            </a:r>
          </a:p>
        </p:txBody>
      </p:sp>
      <p:sp>
        <p:nvSpPr>
          <p:cNvPr id="3" name="Content Placeholder 2"/>
          <p:cNvSpPr>
            <a:spLocks noGrp="1"/>
          </p:cNvSpPr>
          <p:nvPr>
            <p:ph idx="1"/>
          </p:nvPr>
        </p:nvSpPr>
        <p:spPr>
          <a:xfrm>
            <a:off x="668991" y="1986803"/>
            <a:ext cx="7886700" cy="2883024"/>
          </a:xfrm>
        </p:spPr>
        <p:txBody>
          <a:bodyPr>
            <a:normAutofit fontScale="92500"/>
          </a:bodyPr>
          <a:lstStyle/>
          <a:p>
            <a:pPr>
              <a:lnSpc>
                <a:spcPct val="150000"/>
              </a:lnSpc>
            </a:pPr>
            <a:r>
              <a:rPr lang="en-US" sz="1500" dirty="0"/>
              <a:t>Breast cancer screening clinic, there is no way  of know exactly how many women will be screened on any one day.</a:t>
            </a:r>
          </a:p>
          <a:p>
            <a:pPr>
              <a:lnSpc>
                <a:spcPct val="150000"/>
              </a:lnSpc>
            </a:pPr>
            <a:r>
              <a:rPr lang="en-US" sz="1500" dirty="0"/>
              <a:t>Tomorrow's number of patients is a </a:t>
            </a:r>
            <a:r>
              <a:rPr lang="en-US" sz="1500" b="1" dirty="0"/>
              <a:t>random variable , </a:t>
            </a:r>
            <a:r>
              <a:rPr lang="en-US" sz="1500" dirty="0"/>
              <a:t> and the values of the random variable  are numerical assignments to each possible outcome of the random experiment.</a:t>
            </a:r>
          </a:p>
          <a:p>
            <a:pPr>
              <a:lnSpc>
                <a:spcPct val="150000"/>
              </a:lnSpc>
            </a:pPr>
            <a:r>
              <a:rPr lang="en-US" sz="1500" dirty="0"/>
              <a:t>As per the past records, if the daily number of patients ranges between 100 to 115, then the random variable is a </a:t>
            </a:r>
            <a:r>
              <a:rPr lang="en-US" sz="1500" b="1" dirty="0"/>
              <a:t>discrete random variable.</a:t>
            </a:r>
          </a:p>
          <a:p>
            <a:pPr>
              <a:lnSpc>
                <a:spcPct val="150000"/>
              </a:lnSpc>
            </a:pPr>
            <a:r>
              <a:rPr lang="en-US" sz="1500" dirty="0"/>
              <a:t>Average waiting time taken for a patient to get screened is a </a:t>
            </a:r>
            <a:r>
              <a:rPr lang="en-US" sz="1500" b="1" dirty="0"/>
              <a:t>continuous random variable.</a:t>
            </a:r>
          </a:p>
        </p:txBody>
      </p:sp>
      <p:sp>
        <p:nvSpPr>
          <p:cNvPr id="4" name="Rectangle 3"/>
          <p:cNvSpPr/>
          <p:nvPr/>
        </p:nvSpPr>
        <p:spPr>
          <a:xfrm>
            <a:off x="899871" y="1137030"/>
            <a:ext cx="4049507" cy="461665"/>
          </a:xfrm>
          <a:prstGeom prst="rect">
            <a:avLst/>
          </a:prstGeom>
        </p:spPr>
        <p:txBody>
          <a:bodyPr wrap="none">
            <a:spAutoFit/>
          </a:bodyPr>
          <a:lstStyle/>
          <a:p>
            <a:r>
              <a:rPr lang="en-US" sz="2400" b="1" dirty="0"/>
              <a:t>Random Variable Example</a:t>
            </a:r>
          </a:p>
        </p:txBody>
      </p:sp>
    </p:spTree>
    <p:extLst>
      <p:ext uri="{BB962C8B-B14F-4D97-AF65-F5344CB8AC3E}">
        <p14:creationId xmlns:p14="http://schemas.microsoft.com/office/powerpoint/2010/main" val="2381309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18061" y="3566553"/>
                <a:ext cx="6229350" cy="2297488"/>
              </a:xfrm>
              <a:prstGeom prst="rect">
                <a:avLst/>
              </a:prstGeom>
              <a:noFill/>
            </p:spPr>
            <p:txBody>
              <a:bodyPr wrap="square" rtlCol="0">
                <a:spAutoFit/>
              </a:bodyPr>
              <a:lstStyle/>
              <a:p>
                <a:pPr>
                  <a:spcAft>
                    <a:spcPts val="450"/>
                  </a:spcAft>
                </a:pPr>
                <a:r>
                  <a:rPr lang="en-US" sz="1800" dirty="0"/>
                  <a:t>The sampling distribution of sample proportion </a:t>
                </a: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𝑝</m:t>
                        </m:r>
                      </m:e>
                    </m:acc>
                  </m:oMath>
                </a14:m>
                <a:r>
                  <a:rPr lang="en-US" sz="1800" dirty="0"/>
                  <a:t> follows normal distribution when the following conditions are met.</a:t>
                </a:r>
              </a:p>
              <a:p>
                <a:pPr marL="342900" indent="-342900">
                  <a:spcAft>
                    <a:spcPts val="450"/>
                  </a:spcAft>
                  <a:buFont typeface="+mj-lt"/>
                  <a:buAutoNum type="arabicPeriod"/>
                </a:pPr>
                <a:r>
                  <a:rPr lang="en-US" sz="1800" dirty="0"/>
                  <a:t>np &gt; 5</a:t>
                </a:r>
              </a:p>
              <a:p>
                <a:pPr marL="342900" indent="-342900">
                  <a:spcAft>
                    <a:spcPts val="450"/>
                  </a:spcAft>
                  <a:buFont typeface="+mj-lt"/>
                  <a:buAutoNum type="arabicPeriod"/>
                </a:pPr>
                <a:r>
                  <a:rPr lang="en-US" sz="1800" dirty="0"/>
                  <a:t>n(1-p) &gt; 5</a:t>
                </a:r>
              </a:p>
              <a:p>
                <a:pPr>
                  <a:spcAft>
                    <a:spcPts val="450"/>
                  </a:spcAft>
                </a:pPr>
                <a:r>
                  <a:rPr lang="en-US" sz="1800" dirty="0"/>
                  <a:t>Expected value of sample proportion </a:t>
                </a:r>
                <a14:m>
                  <m:oMath xmlns:m="http://schemas.openxmlformats.org/officeDocument/2006/math">
                    <m:r>
                      <a:rPr lang="en-IN" sz="1800">
                        <a:latin typeface="Cambria Math" panose="02040503050406030204" pitchFamily="18" charset="0"/>
                      </a:rPr>
                      <m:t>=</m:t>
                    </m:r>
                    <m:r>
                      <m:rPr>
                        <m:sty m:val="p"/>
                      </m:rPr>
                      <a:rPr lang="en-IN" sz="1800">
                        <a:latin typeface="Cambria Math" panose="02040503050406030204" pitchFamily="18" charset="0"/>
                      </a:rPr>
                      <m:t>E</m:t>
                    </m:r>
                    <m:r>
                      <a:rPr lang="en-IN" sz="1800">
                        <a:latin typeface="Cambria Math" panose="02040503050406030204" pitchFamily="18" charset="0"/>
                      </a:rPr>
                      <m:t>(</m:t>
                    </m:r>
                    <m:acc>
                      <m:accPr>
                        <m:chr m:val="̅"/>
                        <m:ctrlPr>
                          <a:rPr lang="en-US" sz="1800" i="1">
                            <a:latin typeface="Cambria Math" panose="02040503050406030204" pitchFamily="18" charset="0"/>
                          </a:rPr>
                        </m:ctrlPr>
                      </m:accPr>
                      <m:e>
                        <m:r>
                          <a:rPr lang="en-IN" sz="1800" i="1">
                            <a:latin typeface="Cambria Math" panose="02040503050406030204" pitchFamily="18" charset="0"/>
                          </a:rPr>
                          <m:t>𝑝</m:t>
                        </m:r>
                      </m:e>
                    </m:acc>
                    <m:r>
                      <a:rPr lang="en-IN" sz="1800" i="1">
                        <a:latin typeface="Cambria Math" panose="02040503050406030204" pitchFamily="18" charset="0"/>
                      </a:rPr>
                      <m:t>)=</m:t>
                    </m:r>
                    <m:r>
                      <m:rPr>
                        <m:sty m:val="p"/>
                      </m:rPr>
                      <a:rPr lang="en-IN" sz="1800">
                        <a:latin typeface="Cambria Math" panose="02040503050406030204" pitchFamily="18" charset="0"/>
                      </a:rPr>
                      <m:t>p</m:t>
                    </m:r>
                  </m:oMath>
                </a14:m>
                <a:endParaRPr lang="en-US" sz="1800" dirty="0"/>
              </a:p>
              <a:p>
                <a:pPr>
                  <a:spcAft>
                    <a:spcPts val="450"/>
                  </a:spcAft>
                </a:pPr>
                <a:r>
                  <a:rPr lang="en-US" sz="1800" dirty="0"/>
                  <a:t>Standard deviation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𝜎</m:t>
                        </m:r>
                      </m:e>
                      <m:sub>
                        <m:acc>
                          <m:accPr>
                            <m:chr m:val="̅"/>
                            <m:ctrlPr>
                              <a:rPr lang="en-US" sz="1800" i="1">
                                <a:latin typeface="Cambria Math" panose="02040503050406030204" pitchFamily="18" charset="0"/>
                              </a:rPr>
                            </m:ctrlPr>
                          </m:accPr>
                          <m:e>
                            <m:r>
                              <a:rPr lang="en-IN" sz="1800" i="1">
                                <a:latin typeface="Cambria Math" panose="02040503050406030204" pitchFamily="18" charset="0"/>
                              </a:rPr>
                              <m:t>𝑝</m:t>
                            </m:r>
                          </m:e>
                        </m:acc>
                      </m:sub>
                    </m:sSub>
                    <m:r>
                      <a:rPr lang="en-IN" sz="1800" i="1">
                        <a:latin typeface="Cambria Math" panose="02040503050406030204" pitchFamily="18" charset="0"/>
                      </a:rPr>
                      <m:t>= </m:t>
                    </m:r>
                    <m:rad>
                      <m:radPr>
                        <m:degHide m:val="on"/>
                        <m:ctrlPr>
                          <a:rPr lang="en-IN" sz="1800" i="1">
                            <a:latin typeface="Cambria Math" panose="02040503050406030204" pitchFamily="18" charset="0"/>
                          </a:rPr>
                        </m:ctrlPr>
                      </m:radPr>
                      <m:deg/>
                      <m:e>
                        <m:f>
                          <m:fPr>
                            <m:ctrlPr>
                              <a:rPr lang="en-IN" sz="1800" i="1">
                                <a:latin typeface="Cambria Math" panose="02040503050406030204" pitchFamily="18" charset="0"/>
                              </a:rPr>
                            </m:ctrlPr>
                          </m:fPr>
                          <m:num>
                            <m:r>
                              <a:rPr lang="en-IN" sz="1800" i="1">
                                <a:latin typeface="Cambria Math" panose="02040503050406030204" pitchFamily="18" charset="0"/>
                              </a:rPr>
                              <m:t>𝑝</m:t>
                            </m:r>
                            <m:r>
                              <a:rPr lang="en-IN" sz="1800" i="1">
                                <a:latin typeface="Cambria Math" panose="02040503050406030204" pitchFamily="18" charset="0"/>
                              </a:rPr>
                              <m:t>(1−</m:t>
                            </m:r>
                            <m:r>
                              <a:rPr lang="en-IN" sz="1800" i="1">
                                <a:latin typeface="Cambria Math" panose="02040503050406030204" pitchFamily="18" charset="0"/>
                              </a:rPr>
                              <m:t>𝑝</m:t>
                            </m:r>
                            <m:r>
                              <a:rPr lang="en-IN" sz="1800" i="1">
                                <a:latin typeface="Cambria Math" panose="02040503050406030204" pitchFamily="18" charset="0"/>
                              </a:rPr>
                              <m:t>)</m:t>
                            </m:r>
                          </m:num>
                          <m:den>
                            <m:r>
                              <a:rPr lang="en-IN" sz="1800" i="1">
                                <a:latin typeface="Cambria Math" panose="02040503050406030204" pitchFamily="18" charset="0"/>
                              </a:rPr>
                              <m:t>𝑛</m:t>
                            </m:r>
                          </m:den>
                        </m:f>
                      </m:e>
                    </m:rad>
                  </m:oMath>
                </a14:m>
                <a:r>
                  <a:rPr lang="en-US" sz="18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1618061" y="3566553"/>
                <a:ext cx="6229350" cy="2297488"/>
              </a:xfrm>
              <a:prstGeom prst="rect">
                <a:avLst/>
              </a:prstGeom>
              <a:blipFill>
                <a:blip r:embed="rId2"/>
                <a:stretch>
                  <a:fillRect l="-783" t="-1326"/>
                </a:stretch>
              </a:blipFill>
            </p:spPr>
            <p:txBody>
              <a:bodyPr/>
              <a:lstStyle/>
              <a:p>
                <a:r>
                  <a:rPr lang="en-US">
                    <a:noFill/>
                  </a:rPr>
                  <a:t> </a:t>
                </a:r>
              </a:p>
            </p:txBody>
          </p:sp>
        </mc:Fallback>
      </mc:AlternateContent>
      <p:sp>
        <p:nvSpPr>
          <p:cNvPr id="2" name="Rectangle 1"/>
          <p:cNvSpPr/>
          <p:nvPr/>
        </p:nvSpPr>
        <p:spPr>
          <a:xfrm>
            <a:off x="1371601" y="971550"/>
            <a:ext cx="6400801" cy="461665"/>
          </a:xfrm>
          <a:prstGeom prst="rect">
            <a:avLst/>
          </a:prstGeom>
        </p:spPr>
        <p:txBody>
          <a:bodyPr wrap="square">
            <a:spAutoFit/>
          </a:bodyPr>
          <a:lstStyle/>
          <a:p>
            <a:r>
              <a:rPr lang="en-US" sz="2400" b="1" dirty="0"/>
              <a:t>Statistics for Proportions</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371601" y="2163807"/>
              <a:ext cx="6475810" cy="1402779"/>
            </p:xfrm>
            <a:graphic>
              <a:graphicData uri="http://schemas.openxmlformats.org/drawingml/2006/table">
                <a:tbl>
                  <a:tblPr>
                    <a:tableStyleId>{5C22544A-7EE6-4342-B048-85BDC9FD1C3A}</a:tableStyleId>
                  </a:tblPr>
                  <a:tblGrid>
                    <a:gridCol w="3447989">
                      <a:extLst>
                        <a:ext uri="{9D8B030D-6E8A-4147-A177-3AD203B41FA5}">
                          <a16:colId xmlns:a16="http://schemas.microsoft.com/office/drawing/2014/main" val="20000"/>
                        </a:ext>
                      </a:extLst>
                    </a:gridCol>
                    <a:gridCol w="3027821">
                      <a:extLst>
                        <a:ext uri="{9D8B030D-6E8A-4147-A177-3AD203B41FA5}">
                          <a16:colId xmlns:a16="http://schemas.microsoft.com/office/drawing/2014/main" val="20001"/>
                        </a:ext>
                      </a:extLst>
                    </a:gridCol>
                  </a:tblGrid>
                  <a:tr h="388620">
                    <a:tc>
                      <a:txBody>
                        <a:bodyPr/>
                        <a:lstStyle/>
                        <a:p>
                          <a:r>
                            <a:rPr lang="en-US" sz="2100" dirty="0"/>
                            <a:t>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Infinite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14127">
                    <a:tc>
                      <a:txBody>
                        <a:bodyPr/>
                        <a:lstStyle/>
                        <a:p>
                          <a:pP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i="1" smtClean="0">
                                        <a:latin typeface="Cambria Math" panose="02040503050406030204" pitchFamily="18" charset="0"/>
                                        <a:ea typeface="Cambria Math" panose="02040503050406030204" pitchFamily="18" charset="0"/>
                                      </a:rPr>
                                      <m:t>𝜎</m:t>
                                    </m:r>
                                  </m:e>
                                  <m:sub>
                                    <m:acc>
                                      <m:accPr>
                                        <m:chr m:val="̅"/>
                                        <m:ctrlPr>
                                          <a:rPr lang="en-US" sz="2100" i="1" smtClean="0">
                                            <a:latin typeface="Cambria Math" panose="02040503050406030204" pitchFamily="18" charset="0"/>
                                          </a:rPr>
                                        </m:ctrlPr>
                                      </m:accPr>
                                      <m:e>
                                        <m:r>
                                          <a:rPr lang="en-US" sz="2100" b="0" i="1" smtClean="0">
                                            <a:latin typeface="Cambria Math" panose="02040503050406030204" pitchFamily="18" charset="0"/>
                                          </a:rPr>
                                          <m:t>𝑝</m:t>
                                        </m:r>
                                      </m:e>
                                    </m:acc>
                                  </m:sub>
                                </m:sSub>
                                <m:r>
                                  <a:rPr lang="en-US" sz="2100" b="0" i="1" smtClean="0">
                                    <a:latin typeface="Cambria Math" panose="02040503050406030204" pitchFamily="18" charset="0"/>
                                  </a:rPr>
                                  <m:t>=</m:t>
                                </m:r>
                                <m:rad>
                                  <m:radPr>
                                    <m:degHide m:val="on"/>
                                    <m:ctrlPr>
                                      <a:rPr lang="en-US" sz="2100" b="0" i="1" smtClean="0">
                                        <a:latin typeface="Cambria Math" panose="02040503050406030204" pitchFamily="18" charset="0"/>
                                      </a:rPr>
                                    </m:ctrlPr>
                                  </m:radPr>
                                  <m:deg/>
                                  <m:e>
                                    <m:d>
                                      <m:dPr>
                                        <m:ctrlPr>
                                          <a:rPr lang="en-US" sz="2100" b="0" i="1" smtClean="0">
                                            <a:latin typeface="Cambria Math" panose="02040503050406030204" pitchFamily="18" charset="0"/>
                                          </a:rPr>
                                        </m:ctrlPr>
                                      </m:dPr>
                                      <m:e>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𝑁</m:t>
                                            </m:r>
                                            <m:r>
                                              <a:rPr lang="en-US" sz="2100" b="0" i="1" smtClean="0">
                                                <a:latin typeface="Cambria Math" panose="02040503050406030204" pitchFamily="18" charset="0"/>
                                              </a:rPr>
                                              <m:t>−</m:t>
                                            </m:r>
                                            <m:r>
                                              <a:rPr lang="en-US" sz="2100" b="0" i="1" smtClean="0">
                                                <a:latin typeface="Cambria Math" panose="02040503050406030204" pitchFamily="18" charset="0"/>
                                              </a:rPr>
                                              <m:t>𝑛</m:t>
                                            </m:r>
                                          </m:num>
                                          <m:den>
                                            <m:r>
                                              <a:rPr lang="en-US" sz="2100" b="0" i="1" smtClean="0">
                                                <a:latin typeface="Cambria Math" panose="02040503050406030204" pitchFamily="18" charset="0"/>
                                              </a:rPr>
                                              <m:t>𝑁</m:t>
                                            </m:r>
                                            <m:r>
                                              <a:rPr lang="en-US" sz="2100" b="0" i="1" smtClean="0">
                                                <a:latin typeface="Cambria Math" panose="02040503050406030204" pitchFamily="18" charset="0"/>
                                              </a:rPr>
                                              <m:t>−1</m:t>
                                            </m:r>
                                          </m:den>
                                        </m:f>
                                      </m:e>
                                    </m:d>
                                    <m:d>
                                      <m:dPr>
                                        <m:ctrlPr>
                                          <a:rPr lang="en-US" sz="2100" b="0" i="1" smtClean="0">
                                            <a:latin typeface="Cambria Math" panose="02040503050406030204" pitchFamily="18" charset="0"/>
                                          </a:rPr>
                                        </m:ctrlPr>
                                      </m:dPr>
                                      <m:e>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𝑝</m:t>
                                            </m:r>
                                            <m:r>
                                              <a:rPr lang="en-US" sz="2100" b="0" i="1" smtClean="0">
                                                <a:latin typeface="Cambria Math" panose="02040503050406030204" pitchFamily="18" charset="0"/>
                                              </a:rPr>
                                              <m:t>(1−</m:t>
                                            </m:r>
                                            <m:r>
                                              <a:rPr lang="en-US" sz="2100" b="0" i="1" smtClean="0">
                                                <a:latin typeface="Cambria Math" panose="02040503050406030204" pitchFamily="18" charset="0"/>
                                              </a:rPr>
                                              <m:t>𝑝</m:t>
                                            </m:r>
                                          </m:num>
                                          <m:den>
                                            <m:r>
                                              <a:rPr lang="en-US" sz="2100" b="0" i="1" smtClean="0">
                                                <a:latin typeface="Cambria Math" panose="02040503050406030204" pitchFamily="18" charset="0"/>
                                                <a:ea typeface="Cambria Math" panose="02040503050406030204" pitchFamily="18" charset="0"/>
                                              </a:rPr>
                                              <m:t>𝑛</m:t>
                                            </m:r>
                                          </m:den>
                                        </m:f>
                                      </m:e>
                                    </m:d>
                                  </m:e>
                                </m:rad>
                              </m:oMath>
                            </m:oMathPara>
                          </a14:m>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i="1" smtClean="0">
                                        <a:latin typeface="Cambria Math" panose="02040503050406030204" pitchFamily="18" charset="0"/>
                                        <a:ea typeface="Cambria Math" panose="02040503050406030204" pitchFamily="18" charset="0"/>
                                      </a:rPr>
                                      <m:t>𝜎</m:t>
                                    </m:r>
                                  </m:e>
                                  <m:sub>
                                    <m:acc>
                                      <m:accPr>
                                        <m:chr m:val="̅"/>
                                        <m:ctrlPr>
                                          <a:rPr lang="en-US" sz="2100" i="1" smtClean="0">
                                            <a:latin typeface="Cambria Math" panose="02040503050406030204" pitchFamily="18" charset="0"/>
                                          </a:rPr>
                                        </m:ctrlPr>
                                      </m:accPr>
                                      <m:e>
                                        <m:r>
                                          <a:rPr lang="en-US" sz="2100" b="0" i="1" smtClean="0">
                                            <a:latin typeface="Cambria Math" panose="02040503050406030204" pitchFamily="18" charset="0"/>
                                          </a:rPr>
                                          <m:t>𝑝</m:t>
                                        </m:r>
                                      </m:e>
                                    </m:acc>
                                  </m:sub>
                                </m:sSub>
                                <m:r>
                                  <a:rPr lang="en-US" sz="2100" b="0" i="1" smtClean="0">
                                    <a:latin typeface="Cambria Math" panose="02040503050406030204" pitchFamily="18" charset="0"/>
                                  </a:rPr>
                                  <m:t>=</m:t>
                                </m:r>
                                <m:rad>
                                  <m:radPr>
                                    <m:degHide m:val="on"/>
                                    <m:ctrlPr>
                                      <a:rPr lang="en-US" sz="2100" b="0" i="1" smtClean="0">
                                        <a:latin typeface="Cambria Math" panose="02040503050406030204" pitchFamily="18" charset="0"/>
                                      </a:rPr>
                                    </m:ctrlPr>
                                  </m:radPr>
                                  <m:deg/>
                                  <m:e>
                                    <m:d>
                                      <m:dPr>
                                        <m:ctrlPr>
                                          <a:rPr lang="en-US" sz="2100" b="0" i="1" smtClean="0">
                                            <a:latin typeface="Cambria Math" panose="02040503050406030204" pitchFamily="18" charset="0"/>
                                          </a:rPr>
                                        </m:ctrlPr>
                                      </m:dPr>
                                      <m:e>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𝑝</m:t>
                                            </m:r>
                                            <m:r>
                                              <a:rPr lang="en-US" sz="2100" b="0" i="1" smtClean="0">
                                                <a:latin typeface="Cambria Math" panose="02040503050406030204" pitchFamily="18" charset="0"/>
                                              </a:rPr>
                                              <m:t>(1−</m:t>
                                            </m:r>
                                            <m:r>
                                              <a:rPr lang="en-US" sz="2100" b="0" i="1" smtClean="0">
                                                <a:latin typeface="Cambria Math" panose="02040503050406030204" pitchFamily="18" charset="0"/>
                                              </a:rPr>
                                              <m:t>𝑝</m:t>
                                            </m:r>
                                            <m:r>
                                              <a:rPr lang="en-US" sz="2100" b="0" i="1" smtClean="0">
                                                <a:latin typeface="Cambria Math" panose="02040503050406030204" pitchFamily="18" charset="0"/>
                                              </a:rPr>
                                              <m:t>)</m:t>
                                            </m:r>
                                          </m:num>
                                          <m:den>
                                            <m:r>
                                              <a:rPr lang="en-US" sz="2100" b="0" i="1" smtClean="0">
                                                <a:latin typeface="Cambria Math" panose="02040503050406030204" pitchFamily="18" charset="0"/>
                                                <a:ea typeface="Cambria Math" panose="02040503050406030204" pitchFamily="18" charset="0"/>
                                              </a:rPr>
                                              <m:t>𝑛</m:t>
                                            </m:r>
                                          </m:den>
                                        </m:f>
                                      </m:e>
                                    </m:d>
                                  </m:e>
                                </m:rad>
                              </m:oMath>
                            </m:oMathPara>
                          </a14:m>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nvGraphicFramePr>
            <p:xfrm>
              <a:off x="1371601" y="2163807"/>
              <a:ext cx="6475810" cy="1402779"/>
            </p:xfrm>
            <a:graphic>
              <a:graphicData uri="http://schemas.openxmlformats.org/drawingml/2006/table">
                <a:tbl>
                  <a:tblPr>
                    <a:tableStyleId>{5C22544A-7EE6-4342-B048-85BDC9FD1C3A}</a:tableStyleId>
                  </a:tblPr>
                  <a:tblGrid>
                    <a:gridCol w="3447989">
                      <a:extLst>
                        <a:ext uri="{9D8B030D-6E8A-4147-A177-3AD203B41FA5}">
                          <a16:colId xmlns:a16="http://schemas.microsoft.com/office/drawing/2014/main" val="20000"/>
                        </a:ext>
                      </a:extLst>
                    </a:gridCol>
                    <a:gridCol w="3027821">
                      <a:extLst>
                        <a:ext uri="{9D8B030D-6E8A-4147-A177-3AD203B41FA5}">
                          <a16:colId xmlns:a16="http://schemas.microsoft.com/office/drawing/2014/main" val="20001"/>
                        </a:ext>
                      </a:extLst>
                    </a:gridCol>
                  </a:tblGrid>
                  <a:tr h="388620">
                    <a:tc>
                      <a:txBody>
                        <a:bodyPr/>
                        <a:lstStyle/>
                        <a:p>
                          <a:r>
                            <a:rPr lang="en-US" sz="2100" dirty="0"/>
                            <a:t>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Infinite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14159">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53" t="-42262" r="-88163" b="-1190"/>
                          </a:stretch>
                        </a:blipFill>
                      </a:tcPr>
                    </a:tc>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4286" t="-42262" r="-402" b="-1190"/>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3" name="TextBox 2"/>
              <p:cNvSpPr txBox="1"/>
              <p:nvPr/>
            </p:nvSpPr>
            <p:spPr>
              <a:xfrm>
                <a:off x="1371601" y="1540559"/>
                <a:ext cx="5116722" cy="646331"/>
              </a:xfrm>
              <a:prstGeom prst="rect">
                <a:avLst/>
              </a:prstGeom>
              <a:noFill/>
            </p:spPr>
            <p:txBody>
              <a:bodyPr wrap="none" rtlCol="0">
                <a:spAutoFit/>
              </a:bodyPr>
              <a:lstStyle/>
              <a:p>
                <a:r>
                  <a:rPr lang="en-US" sz="1800" dirty="0"/>
                  <a:t>Expected value of sample proportion </a:t>
                </a:r>
                <a14:m>
                  <m:oMath xmlns:m="http://schemas.openxmlformats.org/officeDocument/2006/math">
                    <m:r>
                      <a:rPr lang="en-IN" sz="1800">
                        <a:latin typeface="Cambria Math" panose="02040503050406030204" pitchFamily="18" charset="0"/>
                      </a:rPr>
                      <m:t>=</m:t>
                    </m:r>
                    <m:r>
                      <m:rPr>
                        <m:sty m:val="p"/>
                      </m:rPr>
                      <a:rPr lang="en-IN" sz="1800">
                        <a:latin typeface="Cambria Math" panose="02040503050406030204" pitchFamily="18" charset="0"/>
                      </a:rPr>
                      <m:t>E</m:t>
                    </m:r>
                    <m:r>
                      <a:rPr lang="en-IN" sz="1800">
                        <a:latin typeface="Cambria Math" panose="02040503050406030204" pitchFamily="18" charset="0"/>
                      </a:rPr>
                      <m:t>(</m:t>
                    </m:r>
                    <m:acc>
                      <m:accPr>
                        <m:chr m:val="̅"/>
                        <m:ctrlPr>
                          <a:rPr lang="en-US" sz="1800" i="1">
                            <a:latin typeface="Cambria Math" panose="02040503050406030204" pitchFamily="18" charset="0"/>
                          </a:rPr>
                        </m:ctrlPr>
                      </m:accPr>
                      <m:e>
                        <m:r>
                          <a:rPr lang="en-IN" sz="1800" i="1">
                            <a:latin typeface="Cambria Math" panose="02040503050406030204" pitchFamily="18" charset="0"/>
                          </a:rPr>
                          <m:t>𝑝</m:t>
                        </m:r>
                      </m:e>
                    </m:acc>
                    <m:r>
                      <a:rPr lang="en-IN" sz="1800" i="1">
                        <a:latin typeface="Cambria Math" panose="02040503050406030204" pitchFamily="18" charset="0"/>
                      </a:rPr>
                      <m:t>)=</m:t>
                    </m:r>
                    <m:r>
                      <m:rPr>
                        <m:sty m:val="p"/>
                      </m:rPr>
                      <a:rPr lang="en-IN" sz="1800">
                        <a:latin typeface="Cambria Math" panose="02040503050406030204" pitchFamily="18" charset="0"/>
                      </a:rPr>
                      <m:t>p</m:t>
                    </m:r>
                  </m:oMath>
                </a14:m>
                <a:endParaRPr lang="en-US" sz="1800" dirty="0"/>
              </a:p>
              <a:p>
                <a:r>
                  <a:rPr lang="en-US" sz="1800" dirty="0"/>
                  <a:t>Standard Deviation:</a:t>
                </a:r>
              </a:p>
            </p:txBody>
          </p:sp>
        </mc:Choice>
        <mc:Fallback xmlns="">
          <p:sp>
            <p:nvSpPr>
              <p:cNvPr id="3" name="TextBox 2"/>
              <p:cNvSpPr txBox="1">
                <a:spLocks noRot="1" noChangeAspect="1" noMove="1" noResize="1" noEditPoints="1" noAdjustHandles="1" noChangeArrowheads="1" noChangeShapeType="1" noTextEdit="1"/>
              </p:cNvSpPr>
              <p:nvPr/>
            </p:nvSpPr>
            <p:spPr>
              <a:xfrm>
                <a:off x="1371601" y="1540559"/>
                <a:ext cx="5116722" cy="646331"/>
              </a:xfrm>
              <a:prstGeom prst="rect">
                <a:avLst/>
              </a:prstGeom>
              <a:blipFill>
                <a:blip r:embed="rId4"/>
                <a:stretch>
                  <a:fillRect l="-95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195029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544" y="2931914"/>
            <a:ext cx="4464913" cy="994172"/>
          </a:xfrm>
        </p:spPr>
        <p:txBody>
          <a:bodyPr/>
          <a:lstStyle/>
          <a:p>
            <a:r>
              <a:rPr lang="en-US" sz="2800" b="1" dirty="0"/>
              <a:t>Central Limit Theorem</a:t>
            </a:r>
          </a:p>
        </p:txBody>
      </p:sp>
    </p:spTree>
    <p:extLst>
      <p:ext uri="{BB962C8B-B14F-4D97-AF65-F5344CB8AC3E}">
        <p14:creationId xmlns:p14="http://schemas.microsoft.com/office/powerpoint/2010/main" val="187973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79929" y="1721224"/>
            <a:ext cx="8096632" cy="3240741"/>
          </a:xfrm>
        </p:spPr>
        <p:txBody>
          <a:bodyPr>
            <a:normAutofit lnSpcReduction="10000"/>
          </a:bodyPr>
          <a:lstStyle/>
          <a:p>
            <a:pPr marL="214313" indent="-214313">
              <a:lnSpc>
                <a:spcPct val="150000"/>
              </a:lnSpc>
              <a:spcAft>
                <a:spcPts val="900"/>
              </a:spcAft>
            </a:pPr>
            <a:r>
              <a:rPr lang="en-IN" dirty="0"/>
              <a:t>If sample random  sample of size n is selected for a distribution with mean and standard deviation, then the distribution of the sample mean approach a normal distribution, irrespective  of parent distribution of population.</a:t>
            </a:r>
          </a:p>
          <a:p>
            <a:pPr marL="214313" indent="-214313">
              <a:lnSpc>
                <a:spcPct val="150000"/>
              </a:lnSpc>
              <a:spcAft>
                <a:spcPts val="900"/>
              </a:spcAft>
            </a:pPr>
            <a:r>
              <a:rPr lang="en-IN" dirty="0"/>
              <a:t>The greater the sample size, better is  the approximation ( typically n &gt;= 30)</a:t>
            </a:r>
          </a:p>
          <a:p>
            <a:pPr>
              <a:lnSpc>
                <a:spcPct val="150000"/>
              </a:lnSpc>
            </a:pPr>
            <a:endParaRPr lang="en-US" dirty="0"/>
          </a:p>
        </p:txBody>
      </p:sp>
      <p:sp>
        <p:nvSpPr>
          <p:cNvPr id="4" name="Rectangle 3"/>
          <p:cNvSpPr/>
          <p:nvPr/>
        </p:nvSpPr>
        <p:spPr>
          <a:xfrm>
            <a:off x="573790" y="1028800"/>
            <a:ext cx="3998210" cy="523220"/>
          </a:xfrm>
          <a:prstGeom prst="rect">
            <a:avLst/>
          </a:prstGeom>
        </p:spPr>
        <p:txBody>
          <a:bodyPr wrap="none">
            <a:spAutoFit/>
          </a:bodyPr>
          <a:lstStyle/>
          <a:p>
            <a:r>
              <a:rPr lang="en-US" sz="2800" b="1" dirty="0"/>
              <a:t>Central Limit Theorem</a:t>
            </a:r>
          </a:p>
        </p:txBody>
      </p:sp>
    </p:spTree>
    <p:extLst>
      <p:ext uri="{BB962C8B-B14F-4D97-AF65-F5344CB8AC3E}">
        <p14:creationId xmlns:p14="http://schemas.microsoft.com/office/powerpoint/2010/main" val="3110820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2"/>
          <p:cNvPicPr>
            <a:picLocks noChangeAspect="1" noChangeArrowheads="1"/>
          </p:cNvPicPr>
          <p:nvPr/>
        </p:nvPicPr>
        <p:blipFill>
          <a:blip r:embed="rId2"/>
          <a:srcRect/>
          <a:stretch>
            <a:fillRect/>
          </a:stretch>
        </p:blipFill>
        <p:spPr bwMode="auto">
          <a:xfrm>
            <a:off x="628650" y="1676645"/>
            <a:ext cx="7715304" cy="3482603"/>
          </a:xfrm>
          <a:prstGeom prst="rect">
            <a:avLst/>
          </a:prstGeom>
          <a:noFill/>
          <a:ln w="9525">
            <a:noFill/>
            <a:miter lim="800000"/>
            <a:headEnd/>
            <a:tailEnd/>
          </a:ln>
          <a:effectLst/>
        </p:spPr>
      </p:pic>
      <p:sp>
        <p:nvSpPr>
          <p:cNvPr id="3" name="Rectangle 2"/>
          <p:cNvSpPr/>
          <p:nvPr/>
        </p:nvSpPr>
        <p:spPr>
          <a:xfrm>
            <a:off x="628650" y="907309"/>
            <a:ext cx="4512774" cy="400110"/>
          </a:xfrm>
          <a:prstGeom prst="rect">
            <a:avLst/>
          </a:prstGeom>
        </p:spPr>
        <p:txBody>
          <a:bodyPr wrap="none">
            <a:spAutoFit/>
          </a:bodyPr>
          <a:lstStyle/>
          <a:p>
            <a:r>
              <a:rPr lang="en-US" sz="2000" b="1" dirty="0"/>
              <a:t>Central Limit Theorem – Key Points</a:t>
            </a:r>
          </a:p>
        </p:txBody>
      </p:sp>
    </p:spTree>
    <p:extLst>
      <p:ext uri="{BB962C8B-B14F-4D97-AF65-F5344CB8AC3E}">
        <p14:creationId xmlns:p14="http://schemas.microsoft.com/office/powerpoint/2010/main" val="20489035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2"/>
          <p:cNvPicPr>
            <a:picLocks noChangeAspect="1" noChangeArrowheads="1"/>
          </p:cNvPicPr>
          <p:nvPr/>
        </p:nvPicPr>
        <p:blipFill>
          <a:blip r:embed="rId2"/>
          <a:srcRect b="50769"/>
          <a:stretch>
            <a:fillRect/>
          </a:stretch>
        </p:blipFill>
        <p:spPr bwMode="auto">
          <a:xfrm>
            <a:off x="1102658" y="1202623"/>
            <a:ext cx="5792279" cy="857981"/>
          </a:xfrm>
          <a:prstGeom prst="rect">
            <a:avLst/>
          </a:prstGeom>
          <a:noFill/>
          <a:ln w="9525">
            <a:noFill/>
            <a:miter lim="800000"/>
            <a:headEnd/>
            <a:tailEnd/>
          </a:ln>
          <a:effectLst/>
        </p:spPr>
      </p:pic>
      <p:sp>
        <p:nvSpPr>
          <p:cNvPr id="6" name="TextBox 5"/>
          <p:cNvSpPr txBox="1"/>
          <p:nvPr/>
        </p:nvSpPr>
        <p:spPr>
          <a:xfrm>
            <a:off x="761164" y="2751067"/>
            <a:ext cx="4012542" cy="923330"/>
          </a:xfrm>
          <a:prstGeom prst="rect">
            <a:avLst/>
          </a:prstGeom>
          <a:noFill/>
        </p:spPr>
        <p:txBody>
          <a:bodyPr wrap="square" rtlCol="0">
            <a:spAutoFit/>
          </a:bodyPr>
          <a:lstStyle/>
          <a:p>
            <a:r>
              <a:rPr lang="en-US" sz="1800" dirty="0"/>
              <a:t>Manual calculation, to prove Sample mean is </a:t>
            </a:r>
          </a:p>
          <a:p>
            <a:r>
              <a:rPr lang="en-US" sz="1800" dirty="0"/>
              <a:t>Equal to population mean</a:t>
            </a:r>
          </a:p>
        </p:txBody>
      </p:sp>
      <p:graphicFrame>
        <p:nvGraphicFramePr>
          <p:cNvPr id="7" name="Table 6">
            <a:extLst>
              <a:ext uri="{FF2B5EF4-FFF2-40B4-BE49-F238E27FC236}">
                <a16:creationId xmlns:a16="http://schemas.microsoft.com/office/drawing/2014/main" id="{4B40970C-9CB8-49F1-9746-6FE9B24CEE30}"/>
              </a:ext>
            </a:extLst>
          </p:cNvPr>
          <p:cNvGraphicFramePr>
            <a:graphicFrameLocks noGrp="1"/>
          </p:cNvGraphicFramePr>
          <p:nvPr>
            <p:extLst/>
          </p:nvPr>
        </p:nvGraphicFramePr>
        <p:xfrm>
          <a:off x="5009843" y="2751068"/>
          <a:ext cx="3360264" cy="3055620"/>
        </p:xfrm>
        <a:graphic>
          <a:graphicData uri="http://schemas.openxmlformats.org/drawingml/2006/table">
            <a:tbl>
              <a:tblPr>
                <a:tableStyleId>{5C22544A-7EE6-4342-B048-85BDC9FD1C3A}</a:tableStyleId>
              </a:tblPr>
              <a:tblGrid>
                <a:gridCol w="891200">
                  <a:extLst>
                    <a:ext uri="{9D8B030D-6E8A-4147-A177-3AD203B41FA5}">
                      <a16:colId xmlns:a16="http://schemas.microsoft.com/office/drawing/2014/main" val="4141915896"/>
                    </a:ext>
                  </a:extLst>
                </a:gridCol>
                <a:gridCol w="701273">
                  <a:extLst>
                    <a:ext uri="{9D8B030D-6E8A-4147-A177-3AD203B41FA5}">
                      <a16:colId xmlns:a16="http://schemas.microsoft.com/office/drawing/2014/main" val="3877485174"/>
                    </a:ext>
                  </a:extLst>
                </a:gridCol>
                <a:gridCol w="1066518">
                  <a:extLst>
                    <a:ext uri="{9D8B030D-6E8A-4147-A177-3AD203B41FA5}">
                      <a16:colId xmlns:a16="http://schemas.microsoft.com/office/drawing/2014/main" val="2694569684"/>
                    </a:ext>
                  </a:extLst>
                </a:gridCol>
                <a:gridCol w="701273">
                  <a:extLst>
                    <a:ext uri="{9D8B030D-6E8A-4147-A177-3AD203B41FA5}">
                      <a16:colId xmlns:a16="http://schemas.microsoft.com/office/drawing/2014/main" val="992105106"/>
                    </a:ext>
                  </a:extLst>
                </a:gridCol>
              </a:tblGrid>
              <a:tr h="211455">
                <a:tc>
                  <a:txBody>
                    <a:bodyPr/>
                    <a:lstStyle/>
                    <a:p>
                      <a:pPr algn="ctr" fontAlgn="ctr"/>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04380111"/>
                  </a:ext>
                </a:extLst>
              </a:tr>
              <a:tr h="211455">
                <a:tc>
                  <a:txBody>
                    <a:bodyPr/>
                    <a:lstStyle/>
                    <a:p>
                      <a:pPr algn="ctr" fontAlgn="ctr"/>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Input</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Sample</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Mean</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5329059"/>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s1</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rPr>
                        <a:t>3.5</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1841940"/>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s2</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987626"/>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510185"/>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9410524"/>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323880"/>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s6</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6.5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8945873"/>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256391"/>
                  </a:ext>
                </a:extLst>
              </a:tr>
              <a:tr h="622935">
                <a:tc>
                  <a:txBody>
                    <a:bodyPr/>
                    <a:lstStyle/>
                    <a:p>
                      <a:pPr algn="ctr" fontAlgn="ctr"/>
                      <a:r>
                        <a:rPr lang="en-IN" sz="1400" b="1" u="none" strike="noStrike" dirty="0">
                          <a:effectLst/>
                        </a:rPr>
                        <a:t>Mean of Population</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4.571</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Mean of Sample Means</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4.417</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286752391"/>
                  </a:ext>
                </a:extLst>
              </a:tr>
              <a:tr h="211455">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600489"/>
                  </a:ext>
                </a:extLst>
              </a:tr>
              <a:tr h="211455">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IN" sz="1400" b="1" u="none" strike="noStrike" dirty="0">
                          <a:effectLst/>
                        </a:rPr>
                        <a:t>S1 = (3 +4)/2 = 3.5</a:t>
                      </a:r>
                      <a:endParaRPr lang="en-IN" sz="1400" b="1"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7775267"/>
                  </a:ext>
                </a:extLst>
              </a:tr>
            </a:tbl>
          </a:graphicData>
        </a:graphic>
      </p:graphicFrame>
      <p:sp>
        <p:nvSpPr>
          <p:cNvPr id="3" name="Rectangle 2"/>
          <p:cNvSpPr/>
          <p:nvPr/>
        </p:nvSpPr>
        <p:spPr>
          <a:xfrm>
            <a:off x="645257" y="463650"/>
            <a:ext cx="1842171" cy="461665"/>
          </a:xfrm>
          <a:prstGeom prst="rect">
            <a:avLst/>
          </a:prstGeom>
        </p:spPr>
        <p:txBody>
          <a:bodyPr wrap="none">
            <a:spAutoFit/>
          </a:bodyPr>
          <a:lstStyle/>
          <a:p>
            <a:r>
              <a:rPr lang="en-US" sz="2400" b="1" dirty="0"/>
              <a:t>CLT - Mean</a:t>
            </a:r>
          </a:p>
        </p:txBody>
      </p:sp>
    </p:spTree>
    <p:extLst>
      <p:ext uri="{BB962C8B-B14F-4D97-AF65-F5344CB8AC3E}">
        <p14:creationId xmlns:p14="http://schemas.microsoft.com/office/powerpoint/2010/main" val="62980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93467"/>
            <a:ext cx="7886700" cy="994172"/>
          </a:xfrm>
        </p:spPr>
        <p:txBody>
          <a:bodyPr/>
          <a:lstStyle/>
          <a:p>
            <a:r>
              <a:rPr lang="en-US" sz="2000" b="1" dirty="0"/>
              <a:t>CLT – Standard deviation</a:t>
            </a:r>
          </a:p>
        </p:txBody>
      </p:sp>
      <p:pic>
        <p:nvPicPr>
          <p:cNvPr id="4" name="Picture 1"/>
          <p:cNvPicPr>
            <a:picLocks noChangeAspect="1" noChangeArrowheads="1"/>
          </p:cNvPicPr>
          <p:nvPr/>
        </p:nvPicPr>
        <p:blipFill>
          <a:blip r:embed="rId2"/>
          <a:srcRect/>
          <a:stretch>
            <a:fillRect/>
          </a:stretch>
        </p:blipFill>
        <p:spPr bwMode="auto">
          <a:xfrm>
            <a:off x="6252285" y="1504054"/>
            <a:ext cx="1016762" cy="534951"/>
          </a:xfrm>
          <a:prstGeom prst="rect">
            <a:avLst/>
          </a:prstGeom>
          <a:noFill/>
          <a:ln w="9525">
            <a:noFill/>
            <a:miter lim="800000"/>
            <a:headEnd/>
            <a:tailEnd/>
          </a:ln>
          <a:effectLst/>
        </p:spPr>
      </p:pic>
      <p:sp>
        <p:nvSpPr>
          <p:cNvPr id="5" name="TextBox 4"/>
          <p:cNvSpPr txBox="1"/>
          <p:nvPr/>
        </p:nvSpPr>
        <p:spPr>
          <a:xfrm>
            <a:off x="450617" y="1532913"/>
            <a:ext cx="4676238" cy="1991379"/>
          </a:xfrm>
          <a:prstGeom prst="rect">
            <a:avLst/>
          </a:prstGeom>
          <a:noFill/>
        </p:spPr>
        <p:txBody>
          <a:bodyPr wrap="square" rtlCol="0">
            <a:spAutoFit/>
          </a:bodyPr>
          <a:lstStyle/>
          <a:p>
            <a:pPr marL="270272" indent="-270272">
              <a:lnSpc>
                <a:spcPct val="150000"/>
              </a:lnSpc>
              <a:buFont typeface="Arial" pitchFamily="34" charset="0"/>
              <a:buChar char="•"/>
            </a:pPr>
            <a:r>
              <a:rPr lang="en-US" b="1" dirty="0"/>
              <a:t>Standard error</a:t>
            </a:r>
            <a:r>
              <a:rPr lang="en-US" dirty="0"/>
              <a:t> is the standard deviation of the sampling distribution of a statistic. It can be abbreviated as S.E.</a:t>
            </a:r>
          </a:p>
          <a:p>
            <a:pPr marL="270272" indent="-270272">
              <a:lnSpc>
                <a:spcPct val="150000"/>
              </a:lnSpc>
              <a:buFont typeface="Arial" pitchFamily="34" charset="0"/>
              <a:buChar char="•"/>
            </a:pPr>
            <a:r>
              <a:rPr lang="en-US" dirty="0"/>
              <a:t>The statistical inference involved in the construction of the confidence interval is mainly based on standard error.</a:t>
            </a:r>
          </a:p>
        </p:txBody>
      </p:sp>
      <p:sp>
        <p:nvSpPr>
          <p:cNvPr id="6" name="TextBox 5"/>
          <p:cNvSpPr txBox="1"/>
          <p:nvPr/>
        </p:nvSpPr>
        <p:spPr>
          <a:xfrm>
            <a:off x="5766165" y="2705869"/>
            <a:ext cx="2109873" cy="415498"/>
          </a:xfrm>
          <a:prstGeom prst="rect">
            <a:avLst/>
          </a:prstGeom>
          <a:noFill/>
          <a:ln>
            <a:solidFill>
              <a:schemeClr val="tx1"/>
            </a:solidFill>
            <a:prstDash val="lgDash"/>
          </a:ln>
        </p:spPr>
        <p:txBody>
          <a:bodyPr wrap="none" rtlCol="0">
            <a:spAutoFit/>
          </a:bodyPr>
          <a:lstStyle/>
          <a:p>
            <a:r>
              <a:rPr lang="en-US" sz="1050" b="1" dirty="0"/>
              <a:t>S</a:t>
            </a:r>
            <a:r>
              <a:rPr lang="en-US" sz="1050" dirty="0"/>
              <a:t> is std deviation, </a:t>
            </a:r>
            <a:r>
              <a:rPr lang="en-US" sz="1050" b="1" dirty="0"/>
              <a:t>n</a:t>
            </a:r>
            <a:r>
              <a:rPr lang="en-US" sz="1050" dirty="0"/>
              <a:t> sample size</a:t>
            </a:r>
          </a:p>
          <a:p>
            <a:endParaRPr lang="en-US" sz="1050" dirty="0"/>
          </a:p>
        </p:txBody>
      </p:sp>
      <p:graphicFrame>
        <p:nvGraphicFramePr>
          <p:cNvPr id="7" name="Table 6"/>
          <p:cNvGraphicFramePr>
            <a:graphicFrameLocks noGrp="1"/>
          </p:cNvGraphicFramePr>
          <p:nvPr>
            <p:extLst>
              <p:ext uri="{D42A27DB-BD31-4B8C-83A1-F6EECF244321}">
                <p14:modId xmlns:p14="http://schemas.microsoft.com/office/powerpoint/2010/main" val="1108543466"/>
              </p:ext>
            </p:extLst>
          </p:nvPr>
        </p:nvGraphicFramePr>
        <p:xfrm>
          <a:off x="5567169" y="3121367"/>
          <a:ext cx="2507866" cy="3254710"/>
        </p:xfrm>
        <a:graphic>
          <a:graphicData uri="http://schemas.openxmlformats.org/drawingml/2006/table">
            <a:tbl>
              <a:tblPr/>
              <a:tblGrid>
                <a:gridCol w="1238390">
                  <a:extLst>
                    <a:ext uri="{9D8B030D-6E8A-4147-A177-3AD203B41FA5}">
                      <a16:colId xmlns:a16="http://schemas.microsoft.com/office/drawing/2014/main" val="20000"/>
                    </a:ext>
                  </a:extLst>
                </a:gridCol>
                <a:gridCol w="634738">
                  <a:extLst>
                    <a:ext uri="{9D8B030D-6E8A-4147-A177-3AD203B41FA5}">
                      <a16:colId xmlns:a16="http://schemas.microsoft.com/office/drawing/2014/main" val="20001"/>
                    </a:ext>
                  </a:extLst>
                </a:gridCol>
                <a:gridCol w="634738">
                  <a:extLst>
                    <a:ext uri="{9D8B030D-6E8A-4147-A177-3AD203B41FA5}">
                      <a16:colId xmlns:a16="http://schemas.microsoft.com/office/drawing/2014/main" val="20002"/>
                    </a:ext>
                  </a:extLst>
                </a:gridCol>
              </a:tblGrid>
              <a:tr h="212263">
                <a:tc>
                  <a:txBody>
                    <a:bodyPr/>
                    <a:lstStyle/>
                    <a:p>
                      <a:pPr algn="ctr" fontAlgn="b"/>
                      <a:endParaRPr lang="en-US" sz="800" b="1" i="0" u="none" strike="noStrike" dirty="0">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800" b="1" i="0" u="none" strike="noStrike">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800" b="1" i="0" u="none" strike="noStrike">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Dataset 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Dataset 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10.9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11.9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12.6</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12.3</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12.3</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12.5</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10.2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02156">
                <a:tc>
                  <a:txBody>
                    <a:bodyPr/>
                    <a:lstStyle/>
                    <a:p>
                      <a:pPr algn="ctr" fontAlgn="b"/>
                      <a:r>
                        <a:rPr lang="en-US" sz="800" b="1" i="0" u="none" strike="noStrike">
                          <a:solidFill>
                            <a:srgbClr val="000000"/>
                          </a:solidFill>
                          <a:latin typeface="Calibri"/>
                        </a:rPr>
                        <a:t>Mean</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11.4</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02156">
                <a:tc>
                  <a:txBody>
                    <a:bodyPr/>
                    <a:lstStyle/>
                    <a:p>
                      <a:pPr algn="ctr" fontAlgn="b"/>
                      <a:r>
                        <a:rPr lang="en-US" sz="800" b="1" i="0" u="none" strike="noStrike">
                          <a:solidFill>
                            <a:srgbClr val="000000"/>
                          </a:solidFill>
                          <a:latin typeface="Calibri"/>
                        </a:rPr>
                        <a:t>Std dev</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4.242641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0.825967</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2263">
                <a:tc>
                  <a:txBody>
                    <a:bodyPr/>
                    <a:lstStyle/>
                    <a:p>
                      <a:pPr algn="ctr" fontAlgn="b"/>
                      <a:r>
                        <a:rPr lang="en-US" sz="800" b="1" i="0" u="none" strike="noStrike">
                          <a:solidFill>
                            <a:srgbClr val="000000"/>
                          </a:solidFill>
                          <a:latin typeface="Calibri"/>
                        </a:rPr>
                        <a:t>Std error = std dev / sqrt(n)</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800" b="1" i="0" u="none" strike="noStrike" dirty="0">
                          <a:solidFill>
                            <a:srgbClr val="000000"/>
                          </a:solidFill>
                          <a:latin typeface="Calibri"/>
                        </a:rPr>
                        <a:t>0.261194</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bl>
          </a:graphicData>
        </a:graphic>
      </p:graphicFrame>
      <p:graphicFrame>
        <p:nvGraphicFramePr>
          <p:cNvPr id="9" name="Chart 8">
            <a:extLst>
              <a:ext uri="{FF2B5EF4-FFF2-40B4-BE49-F238E27FC236}">
                <a16:creationId xmlns:a16="http://schemas.microsoft.com/office/drawing/2014/main" id="{3F63559A-0B81-4D06-9EA5-359F9FA053AB}"/>
              </a:ext>
            </a:extLst>
          </p:cNvPr>
          <p:cNvGraphicFramePr>
            <a:graphicFrameLocks/>
          </p:cNvGraphicFramePr>
          <p:nvPr>
            <p:extLst>
              <p:ext uri="{D42A27DB-BD31-4B8C-83A1-F6EECF244321}">
                <p14:modId xmlns:p14="http://schemas.microsoft.com/office/powerpoint/2010/main" val="3690677520"/>
              </p:ext>
            </p:extLst>
          </p:nvPr>
        </p:nvGraphicFramePr>
        <p:xfrm>
          <a:off x="1383030" y="3524292"/>
          <a:ext cx="3188970" cy="28517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76034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1036329" y="5763758"/>
            <a:ext cx="121133" cy="72179"/>
          </a:xfrm>
        </p:spPr>
        <p:txBody>
          <a:bodyPr/>
          <a:lstStyle/>
          <a:p>
            <a:fld id="{8A327F09-5727-42F3-8CEF-8204D4C57556}" type="slidenum">
              <a:rPr lang="en-US" smtClean="0"/>
              <a:pPr/>
              <a:t>56</a:t>
            </a:fld>
            <a:endParaRPr lang="en-US" dirty="0"/>
          </a:p>
        </p:txBody>
      </p:sp>
      <p:sp>
        <p:nvSpPr>
          <p:cNvPr id="5" name="Title 2"/>
          <p:cNvSpPr>
            <a:spLocks noGrp="1"/>
          </p:cNvSpPr>
          <p:nvPr>
            <p:ph type="title"/>
          </p:nvPr>
        </p:nvSpPr>
        <p:spPr>
          <a:xfrm>
            <a:off x="696246" y="918724"/>
            <a:ext cx="8447755" cy="319502"/>
          </a:xfrm>
        </p:spPr>
        <p:txBody>
          <a:bodyPr>
            <a:noAutofit/>
          </a:bodyPr>
          <a:lstStyle/>
          <a:p>
            <a:r>
              <a:rPr lang="en-US" sz="1800" b="1" dirty="0"/>
              <a:t>Central Limit Theorem – Graph based on samples </a:t>
            </a:r>
          </a:p>
        </p:txBody>
      </p:sp>
      <p:pic>
        <p:nvPicPr>
          <p:cNvPr id="6" name="Picture 2"/>
          <p:cNvPicPr>
            <a:picLocks noChangeAspect="1" noChangeArrowheads="1"/>
          </p:cNvPicPr>
          <p:nvPr/>
        </p:nvPicPr>
        <p:blipFill>
          <a:blip r:embed="rId2"/>
          <a:srcRect/>
          <a:stretch>
            <a:fillRect/>
          </a:stretch>
        </p:blipFill>
        <p:spPr bwMode="auto">
          <a:xfrm>
            <a:off x="557333" y="1504246"/>
            <a:ext cx="3225137" cy="1522608"/>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5665000" y="1450667"/>
            <a:ext cx="3257435" cy="1522608"/>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553551" y="3896305"/>
            <a:ext cx="3218239" cy="1488003"/>
          </a:xfrm>
          <a:prstGeom prst="rect">
            <a:avLst/>
          </a:prstGeom>
          <a:noFill/>
          <a:ln w="9525">
            <a:noFill/>
            <a:miter lim="800000"/>
            <a:headEnd/>
            <a:tailEnd/>
          </a:ln>
          <a:effectLst/>
        </p:spPr>
      </p:pic>
      <p:pic>
        <p:nvPicPr>
          <p:cNvPr id="9" name="Picture 5"/>
          <p:cNvPicPr>
            <a:picLocks noChangeAspect="1" noChangeArrowheads="1"/>
          </p:cNvPicPr>
          <p:nvPr/>
        </p:nvPicPr>
        <p:blipFill>
          <a:blip r:embed="rId5"/>
          <a:srcRect/>
          <a:stretch>
            <a:fillRect/>
          </a:stretch>
        </p:blipFill>
        <p:spPr bwMode="auto">
          <a:xfrm>
            <a:off x="5697087" y="3891238"/>
            <a:ext cx="3218239" cy="1478764"/>
          </a:xfrm>
          <a:prstGeom prst="rect">
            <a:avLst/>
          </a:prstGeom>
          <a:noFill/>
          <a:ln w="9525">
            <a:noFill/>
            <a:miter lim="800000"/>
            <a:headEnd/>
            <a:tailEnd/>
          </a:ln>
          <a:effectLst/>
        </p:spPr>
      </p:pic>
      <p:sp>
        <p:nvSpPr>
          <p:cNvPr id="10" name="TextBox 9"/>
          <p:cNvSpPr txBox="1"/>
          <p:nvPr/>
        </p:nvSpPr>
        <p:spPr>
          <a:xfrm>
            <a:off x="1360855" y="5489688"/>
            <a:ext cx="7311878" cy="646331"/>
          </a:xfrm>
          <a:prstGeom prst="rect">
            <a:avLst/>
          </a:prstGeom>
          <a:noFill/>
        </p:spPr>
        <p:txBody>
          <a:bodyPr wrap="square" rtlCol="0">
            <a:spAutoFit/>
          </a:bodyPr>
          <a:lstStyle/>
          <a:p>
            <a:r>
              <a:rPr lang="en-US" sz="1800" b="1" dirty="0"/>
              <a:t>Sample mean to be </a:t>
            </a:r>
            <a:r>
              <a:rPr lang="en-US" sz="1800" b="1" dirty="0" err="1"/>
              <a:t>appr</a:t>
            </a:r>
            <a:r>
              <a:rPr lang="en-US" sz="1800" b="1" dirty="0"/>
              <a:t>. Normal distributed, sample size should be  &gt;= 30</a:t>
            </a:r>
          </a:p>
        </p:txBody>
      </p:sp>
    </p:spTree>
    <p:extLst>
      <p:ext uri="{BB962C8B-B14F-4D97-AF65-F5344CB8AC3E}">
        <p14:creationId xmlns:p14="http://schemas.microsoft.com/office/powerpoint/2010/main" val="30798133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678" y="808341"/>
            <a:ext cx="7886700" cy="994172"/>
          </a:xfrm>
        </p:spPr>
        <p:txBody>
          <a:bodyPr/>
          <a:lstStyle/>
          <a:p>
            <a:r>
              <a:rPr lang="en-US" sz="2400" b="1" dirty="0"/>
              <a:t>Central limit Theorem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069" t="4375" r="16355" b="9791"/>
          <a:stretch/>
        </p:blipFill>
        <p:spPr>
          <a:xfrm rot="16140000">
            <a:off x="815057" y="1767476"/>
            <a:ext cx="4052400" cy="4195072"/>
          </a:xfrm>
          <a:prstGeom prst="rect">
            <a:avLst/>
          </a:prstGeom>
        </p:spPr>
      </p:pic>
      <p:sp>
        <p:nvSpPr>
          <p:cNvPr id="5" name="TextBox 4"/>
          <p:cNvSpPr txBox="1"/>
          <p:nvPr/>
        </p:nvSpPr>
        <p:spPr>
          <a:xfrm>
            <a:off x="5292545" y="2526209"/>
            <a:ext cx="3452060" cy="1021883"/>
          </a:xfrm>
          <a:prstGeom prst="rect">
            <a:avLst/>
          </a:prstGeom>
          <a:noFill/>
        </p:spPr>
        <p:txBody>
          <a:bodyPr wrap="square" rtlCol="0">
            <a:spAutoFit/>
          </a:bodyPr>
          <a:lstStyle/>
          <a:p>
            <a:pPr>
              <a:lnSpc>
                <a:spcPct val="150000"/>
              </a:lnSpc>
            </a:pPr>
            <a:r>
              <a:rPr lang="en-US" b="1" dirty="0"/>
              <a:t>When Central Limit Theorem is applicable, normality of population shape is not required.</a:t>
            </a:r>
          </a:p>
        </p:txBody>
      </p:sp>
    </p:spTree>
    <p:extLst>
      <p:ext uri="{BB962C8B-B14F-4D97-AF65-F5344CB8AC3E}">
        <p14:creationId xmlns:p14="http://schemas.microsoft.com/office/powerpoint/2010/main" val="3103445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559" y="2828276"/>
            <a:ext cx="2732300" cy="994172"/>
          </a:xfrm>
        </p:spPr>
        <p:txBody>
          <a:bodyPr/>
          <a:lstStyle/>
          <a:p>
            <a:r>
              <a:rPr lang="en-US" sz="3600" b="1" dirty="0"/>
              <a:t>Estimation</a:t>
            </a:r>
          </a:p>
        </p:txBody>
      </p:sp>
    </p:spTree>
    <p:extLst>
      <p:ext uri="{BB962C8B-B14F-4D97-AF65-F5344CB8AC3E}">
        <p14:creationId xmlns:p14="http://schemas.microsoft.com/office/powerpoint/2010/main" val="402257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28650" y="1476177"/>
            <a:ext cx="7886700" cy="3419673"/>
          </a:xfrm>
        </p:spPr>
        <p:txBody>
          <a:bodyPr>
            <a:normAutofit fontScale="92500" lnSpcReduction="10000"/>
          </a:bodyPr>
          <a:lstStyle/>
          <a:p>
            <a:pPr marL="0" indent="0">
              <a:spcAft>
                <a:spcPts val="900"/>
              </a:spcAft>
              <a:buNone/>
            </a:pPr>
            <a:r>
              <a:rPr lang="en-US" dirty="0"/>
              <a:t>Estimation is part of life.</a:t>
            </a:r>
          </a:p>
          <a:p>
            <a:pPr>
              <a:spcAft>
                <a:spcPts val="900"/>
              </a:spcAft>
            </a:pPr>
            <a:r>
              <a:rPr lang="en-US" dirty="0"/>
              <a:t>When you are ready to cross a street, you estimate the speed of any car that is approaching. </a:t>
            </a:r>
          </a:p>
          <a:p>
            <a:pPr>
              <a:spcAft>
                <a:spcPts val="900"/>
              </a:spcAft>
            </a:pPr>
            <a:r>
              <a:rPr lang="en-US" dirty="0"/>
              <a:t>Distance between you and that car, and your own speed is roughly calculated.</a:t>
            </a:r>
          </a:p>
          <a:p>
            <a:pPr>
              <a:spcAft>
                <a:spcPts val="900"/>
              </a:spcAft>
            </a:pPr>
            <a:r>
              <a:rPr lang="en-US" dirty="0"/>
              <a:t>Having made these quick estimate you decide whether to wait, walk or run.</a:t>
            </a:r>
          </a:p>
          <a:p>
            <a:pPr>
              <a:spcAft>
                <a:spcPts val="900"/>
              </a:spcAft>
            </a:pPr>
            <a:r>
              <a:rPr lang="en-US" dirty="0"/>
              <a:t>You know that the speed you estimated is not exact but allow for a margin of error to be safe while crossing. </a:t>
            </a:r>
          </a:p>
        </p:txBody>
      </p:sp>
      <p:sp>
        <p:nvSpPr>
          <p:cNvPr id="4" name="Rectangle 3"/>
          <p:cNvSpPr/>
          <p:nvPr/>
        </p:nvSpPr>
        <p:spPr>
          <a:xfrm>
            <a:off x="628650" y="1014512"/>
            <a:ext cx="1757212" cy="461665"/>
          </a:xfrm>
          <a:prstGeom prst="rect">
            <a:avLst/>
          </a:prstGeom>
        </p:spPr>
        <p:txBody>
          <a:bodyPr wrap="none">
            <a:spAutoFit/>
          </a:bodyPr>
          <a:lstStyle/>
          <a:p>
            <a:r>
              <a:rPr lang="en-US" sz="2400" b="1" dirty="0"/>
              <a:t>Estimation</a:t>
            </a:r>
          </a:p>
        </p:txBody>
      </p:sp>
    </p:spTree>
    <p:extLst>
      <p:ext uri="{BB962C8B-B14F-4D97-AF65-F5344CB8AC3E}">
        <p14:creationId xmlns:p14="http://schemas.microsoft.com/office/powerpoint/2010/main" val="155755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4664"/>
            <a:ext cx="7886700" cy="994172"/>
          </a:xfrm>
        </p:spPr>
        <p:txBody>
          <a:bodyPr/>
          <a:lstStyle/>
          <a:p>
            <a:r>
              <a:rPr lang="en-US" sz="2000" b="1" dirty="0"/>
              <a:t>Random Variable – More Examples</a:t>
            </a:r>
          </a:p>
        </p:txBody>
      </p:sp>
      <p:pic>
        <p:nvPicPr>
          <p:cNvPr id="4" name="table"/>
          <p:cNvPicPr>
            <a:picLocks noChangeAspect="1"/>
          </p:cNvPicPr>
          <p:nvPr/>
        </p:nvPicPr>
        <p:blipFill>
          <a:blip r:embed="rId2"/>
          <a:stretch>
            <a:fillRect/>
          </a:stretch>
        </p:blipFill>
        <p:spPr>
          <a:xfrm>
            <a:off x="728003" y="1987795"/>
            <a:ext cx="7257908" cy="3749186"/>
          </a:xfrm>
          <a:prstGeom prst="rect">
            <a:avLst/>
          </a:prstGeom>
        </p:spPr>
      </p:pic>
    </p:spTree>
    <p:extLst>
      <p:ext uri="{BB962C8B-B14F-4D97-AF65-F5344CB8AC3E}">
        <p14:creationId xmlns:p14="http://schemas.microsoft.com/office/powerpoint/2010/main" val="577898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5708" y="1473433"/>
            <a:ext cx="7886700" cy="1117673"/>
          </a:xfrm>
        </p:spPr>
        <p:txBody>
          <a:bodyPr/>
          <a:lstStyle/>
          <a:p>
            <a:pPr>
              <a:lnSpc>
                <a:spcPct val="150000"/>
              </a:lnSpc>
            </a:pPr>
            <a:r>
              <a:rPr lang="en-US" dirty="0"/>
              <a:t>Any sample statistics that is used to estimate a population parameter is called an </a:t>
            </a:r>
            <a:r>
              <a:rPr lang="en-US" b="1" dirty="0"/>
              <a:t>estimator.</a:t>
            </a:r>
            <a:endParaRPr lang="en-US" dirty="0"/>
          </a:p>
        </p:txBody>
      </p:sp>
      <p:sp>
        <p:nvSpPr>
          <p:cNvPr id="4" name="Rectangle 3"/>
          <p:cNvSpPr/>
          <p:nvPr/>
        </p:nvSpPr>
        <p:spPr>
          <a:xfrm>
            <a:off x="805708" y="611287"/>
            <a:ext cx="1842171" cy="523220"/>
          </a:xfrm>
          <a:prstGeom prst="rect">
            <a:avLst/>
          </a:prstGeom>
        </p:spPr>
        <p:txBody>
          <a:bodyPr wrap="none">
            <a:spAutoFit/>
          </a:bodyPr>
          <a:lstStyle/>
          <a:p>
            <a:r>
              <a:rPr lang="en-US" sz="2800" b="1" dirty="0"/>
              <a:t>Estimator</a:t>
            </a:r>
          </a:p>
        </p:txBody>
      </p:sp>
    </p:spTree>
    <p:extLst>
      <p:ext uri="{BB962C8B-B14F-4D97-AF65-F5344CB8AC3E}">
        <p14:creationId xmlns:p14="http://schemas.microsoft.com/office/powerpoint/2010/main" val="4144240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3172" y="1084778"/>
            <a:ext cx="6858000" cy="514350"/>
          </a:xfrm>
        </p:spPr>
        <p:txBody>
          <a:bodyPr>
            <a:normAutofit/>
          </a:bodyPr>
          <a:lstStyle/>
          <a:p>
            <a:pPr algn="l">
              <a:defRPr/>
            </a:pPr>
            <a:r>
              <a:rPr lang="en-US" sz="2400" dirty="0">
                <a:latin typeface="+mn-lt"/>
              </a:rPr>
              <a:t>Point Estimation</a:t>
            </a:r>
          </a:p>
        </p:txBody>
      </p:sp>
      <p:sp>
        <p:nvSpPr>
          <p:cNvPr id="32771" name="Rectangle 9"/>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350">
              <a:latin typeface="Arial" panose="020B0604020202020204" pitchFamily="34" charset="0"/>
            </a:endParaRPr>
          </a:p>
        </p:txBody>
      </p:sp>
      <p:grpSp>
        <p:nvGrpSpPr>
          <p:cNvPr id="3" name="Group 2"/>
          <p:cNvGrpSpPr/>
          <p:nvPr/>
        </p:nvGrpSpPr>
        <p:grpSpPr>
          <a:xfrm>
            <a:off x="1777083" y="2056253"/>
            <a:ext cx="5757581" cy="3530655"/>
            <a:chOff x="2158429" y="993761"/>
            <a:chExt cx="7676774" cy="4707540"/>
          </a:xfrm>
        </p:grpSpPr>
        <p:sp>
          <p:nvSpPr>
            <p:cNvPr id="15" name="Oval 14"/>
            <p:cNvSpPr/>
            <p:nvPr/>
          </p:nvSpPr>
          <p:spPr>
            <a:xfrm>
              <a:off x="2158429" y="1891301"/>
              <a:ext cx="3810000" cy="38100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16" name="Oval 15"/>
            <p:cNvSpPr/>
            <p:nvPr/>
          </p:nvSpPr>
          <p:spPr>
            <a:xfrm>
              <a:off x="7842339" y="993761"/>
              <a:ext cx="914400" cy="9144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17" name="Oval 16"/>
            <p:cNvSpPr/>
            <p:nvPr/>
          </p:nvSpPr>
          <p:spPr>
            <a:xfrm>
              <a:off x="4215829" y="272950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cxnSp>
          <p:nvCxnSpPr>
            <p:cNvPr id="19" name="Straight Arrow Connector 18"/>
            <p:cNvCxnSpPr>
              <a:endCxn id="32783" idx="1"/>
            </p:cNvCxnSpPr>
            <p:nvPr/>
          </p:nvCxnSpPr>
          <p:spPr>
            <a:xfrm flipV="1">
              <a:off x="5155019" y="1433421"/>
              <a:ext cx="2687320" cy="1571685"/>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4"/>
            </p:cNvCxnSpPr>
            <p:nvPr/>
          </p:nvCxnSpPr>
          <p:spPr>
            <a:xfrm rot="5400000">
              <a:off x="7347040" y="2860662"/>
              <a:ext cx="1905000" cy="3175"/>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6"/>
            </p:cNvCxnSpPr>
            <p:nvPr/>
          </p:nvCxnSpPr>
          <p:spPr>
            <a:xfrm flipH="1" flipV="1">
              <a:off x="5968430" y="3796302"/>
              <a:ext cx="2329523" cy="18449"/>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32782" name="TextBox 24"/>
            <p:cNvSpPr txBox="1">
              <a:spLocks noChangeArrowheads="1"/>
            </p:cNvSpPr>
            <p:nvPr/>
          </p:nvSpPr>
          <p:spPr bwMode="auto">
            <a:xfrm>
              <a:off x="3007760" y="3796302"/>
              <a:ext cx="183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dirty="0">
                  <a:solidFill>
                    <a:schemeClr val="bg1"/>
                  </a:solidFill>
                  <a:latin typeface="Arial" panose="020B0604020202020204" pitchFamily="34" charset="0"/>
                </a:rPr>
                <a:t>Population</a:t>
              </a:r>
            </a:p>
          </p:txBody>
        </p:sp>
        <p:sp>
          <p:nvSpPr>
            <p:cNvPr id="32783" name="TextBox 25"/>
            <p:cNvSpPr txBox="1">
              <a:spLocks noChangeArrowheads="1"/>
            </p:cNvSpPr>
            <p:nvPr/>
          </p:nvSpPr>
          <p:spPr bwMode="auto">
            <a:xfrm>
              <a:off x="7842341" y="1248754"/>
              <a:ext cx="10054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dirty="0">
                  <a:solidFill>
                    <a:schemeClr val="bg1"/>
                  </a:solidFill>
                  <a:latin typeface="Arial" panose="020B0604020202020204" pitchFamily="34" charset="0"/>
                </a:rPr>
                <a:t>Sample</a:t>
              </a:r>
            </a:p>
          </p:txBody>
        </p:sp>
        <p:sp>
          <p:nvSpPr>
            <p:cNvPr id="32785" name="TextBox 27"/>
            <p:cNvSpPr txBox="1">
              <a:spLocks noChangeArrowheads="1"/>
            </p:cNvSpPr>
            <p:nvPr/>
          </p:nvSpPr>
          <p:spPr bwMode="auto">
            <a:xfrm>
              <a:off x="7187629" y="2263248"/>
              <a:ext cx="2647574" cy="1231107"/>
            </a:xfrm>
            <a:prstGeom prst="rect">
              <a:avLst/>
            </a:prstGeom>
            <a:solidFill>
              <a:schemeClr val="bg1"/>
            </a:solidFill>
            <a:ln w="9525">
              <a:solidFill>
                <a:srgbClr val="000000"/>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dirty="0">
                  <a:latin typeface="Arial" panose="020B0604020202020204" pitchFamily="34" charset="0"/>
                </a:rPr>
                <a:t>Compute Statistic. The statistic is the point estimator of Population parameter</a:t>
              </a:r>
            </a:p>
          </p:txBody>
        </p:sp>
      </p:grpSp>
    </p:spTree>
    <p:extLst>
      <p:ext uri="{BB962C8B-B14F-4D97-AF65-F5344CB8AC3E}">
        <p14:creationId xmlns:p14="http://schemas.microsoft.com/office/powerpoint/2010/main" val="595073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4963" y="1560636"/>
                <a:ext cx="8340437" cy="2627818"/>
              </a:xfrm>
            </p:spPr>
            <p:txBody>
              <a:bodyPr/>
              <a:lstStyle/>
              <a:p>
                <a:pPr>
                  <a:lnSpc>
                    <a:spcPct val="150000"/>
                  </a:lnSpc>
                </a:pPr>
                <a:r>
                  <a:rPr lang="en-US" dirty="0"/>
                  <a:t> A point estimate of a population parameter is a single value of a statistic. </a:t>
                </a:r>
              </a:p>
              <a:p>
                <a:pPr>
                  <a:lnSpc>
                    <a:spcPct val="150000"/>
                  </a:lnSpc>
                </a:pPr>
                <a:r>
                  <a:rPr lang="en-US" dirty="0"/>
                  <a:t> Example : </a:t>
                </a:r>
              </a:p>
              <a:p>
                <a:pPr lvl="1">
                  <a:lnSpc>
                    <a:spcPct val="150000"/>
                  </a:lnSpc>
                </a:pPr>
                <a:r>
                  <a:rPr lang="en-US" dirty="0"/>
                  <a:t> sample mean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𝑥</m:t>
                        </m:r>
                      </m:e>
                    </m:acc>
                  </m:oMath>
                </a14:m>
                <a:r>
                  <a:rPr lang="en-US" dirty="0"/>
                  <a:t> is a point estimate of the population mean μ. </a:t>
                </a:r>
              </a:p>
              <a:p>
                <a:pPr lvl="1">
                  <a:lnSpc>
                    <a:spcPct val="150000"/>
                  </a:lnSpc>
                </a:pPr>
                <a:r>
                  <a:rPr lang="en-US" dirty="0"/>
                  <a:t> sample proportion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oMath>
                </a14:m>
                <a:r>
                  <a:rPr lang="en-US" dirty="0"/>
                  <a:t> is a point estimate of the population proportion </a:t>
                </a:r>
                <a:r>
                  <a:rPr lang="en-US" i="1" dirty="0"/>
                  <a:t>P</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4963" y="1560636"/>
                <a:ext cx="8340437" cy="2627818"/>
              </a:xfrm>
              <a:blipFill>
                <a:blip r:embed="rId2"/>
                <a:stretch>
                  <a:fillRect/>
                </a:stretch>
              </a:blipFill>
            </p:spPr>
            <p:txBody>
              <a:bodyPr/>
              <a:lstStyle/>
              <a:p>
                <a:r>
                  <a:rPr lang="en-US">
                    <a:noFill/>
                  </a:rPr>
                  <a:t> </a:t>
                </a:r>
              </a:p>
            </p:txBody>
          </p:sp>
        </mc:Fallback>
      </mc:AlternateContent>
      <p:sp>
        <p:nvSpPr>
          <p:cNvPr id="4" name="Rectangle 3"/>
          <p:cNvSpPr/>
          <p:nvPr/>
        </p:nvSpPr>
        <p:spPr>
          <a:xfrm>
            <a:off x="574963" y="841195"/>
            <a:ext cx="2206053" cy="400110"/>
          </a:xfrm>
          <a:prstGeom prst="rect">
            <a:avLst/>
          </a:prstGeom>
        </p:spPr>
        <p:txBody>
          <a:bodyPr wrap="none">
            <a:spAutoFit/>
          </a:bodyPr>
          <a:lstStyle/>
          <a:p>
            <a:r>
              <a:rPr lang="en-US" sz="2000" b="1" dirty="0"/>
              <a:t>Point Estimation</a:t>
            </a:r>
          </a:p>
        </p:txBody>
      </p:sp>
    </p:spTree>
    <p:extLst>
      <p:ext uri="{BB962C8B-B14F-4D97-AF65-F5344CB8AC3E}">
        <p14:creationId xmlns:p14="http://schemas.microsoft.com/office/powerpoint/2010/main" val="2871458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356426" y="969914"/>
            <a:ext cx="10286572" cy="461665"/>
          </a:xfrm>
        </p:spPr>
        <p:txBody>
          <a:bodyPr>
            <a:normAutofit/>
          </a:bodyPr>
          <a:lstStyle/>
          <a:p>
            <a:r>
              <a:rPr lang="en-US" sz="2000" b="1" dirty="0"/>
              <a:t>Point Estimation</a:t>
            </a:r>
          </a:p>
        </p:txBody>
      </p:sp>
      <p:sp>
        <p:nvSpPr>
          <p:cNvPr id="5" name="TextBox 4"/>
          <p:cNvSpPr txBox="1"/>
          <p:nvPr/>
        </p:nvSpPr>
        <p:spPr>
          <a:xfrm>
            <a:off x="412564" y="1578337"/>
            <a:ext cx="4108664" cy="3785652"/>
          </a:xfrm>
          <a:prstGeom prst="rect">
            <a:avLst/>
          </a:prstGeom>
          <a:noFill/>
        </p:spPr>
        <p:txBody>
          <a:bodyPr wrap="square" rtlCol="0">
            <a:spAutoFit/>
          </a:bodyPr>
          <a:lstStyle/>
          <a:p>
            <a:pPr>
              <a:lnSpc>
                <a:spcPct val="150000"/>
              </a:lnSpc>
              <a:buFont typeface="Arial" pitchFamily="34" charset="0"/>
              <a:buChar char="•"/>
            </a:pPr>
            <a:r>
              <a:rPr lang="en-US" sz="1600" b="1" dirty="0"/>
              <a:t>Parameters</a:t>
            </a:r>
            <a:r>
              <a:rPr lang="en-US" sz="1600" dirty="0"/>
              <a:t> are numbers that summarize data for an entire population.</a:t>
            </a:r>
          </a:p>
          <a:p>
            <a:pPr>
              <a:lnSpc>
                <a:spcPct val="150000"/>
              </a:lnSpc>
              <a:buFont typeface="Arial" pitchFamily="34" charset="0"/>
              <a:buChar char="•"/>
            </a:pPr>
            <a:r>
              <a:rPr lang="en-US" sz="1600" dirty="0"/>
              <a:t>This means the parameter tells us something about the whole population.</a:t>
            </a:r>
          </a:p>
          <a:p>
            <a:pPr>
              <a:lnSpc>
                <a:spcPct val="150000"/>
              </a:lnSpc>
              <a:buFont typeface="Arial" pitchFamily="34" charset="0"/>
              <a:buChar char="•"/>
            </a:pPr>
            <a:r>
              <a:rPr lang="en-US" sz="1600" dirty="0"/>
              <a:t> It is any numerical quantity that characterizes a given population </a:t>
            </a:r>
          </a:p>
          <a:p>
            <a:pPr>
              <a:lnSpc>
                <a:spcPct val="150000"/>
              </a:lnSpc>
            </a:pPr>
            <a:endParaRPr lang="en-US" sz="1600" dirty="0"/>
          </a:p>
          <a:p>
            <a:pPr>
              <a:lnSpc>
                <a:spcPct val="150000"/>
              </a:lnSpc>
            </a:pPr>
            <a:r>
              <a:rPr lang="en-US" sz="1600" b="1" dirty="0"/>
              <a:t>Statistics</a:t>
            </a:r>
            <a:r>
              <a:rPr lang="en-US" sz="1600" dirty="0"/>
              <a:t> are numbers that summarize data from a sample, i.e. some subset of the entire population.</a:t>
            </a:r>
          </a:p>
        </p:txBody>
      </p:sp>
      <p:pic>
        <p:nvPicPr>
          <p:cNvPr id="7" name="Picture 6"/>
          <p:cNvPicPr>
            <a:picLocks noChangeAspect="1"/>
          </p:cNvPicPr>
          <p:nvPr/>
        </p:nvPicPr>
        <p:blipFill>
          <a:blip r:embed="rId2"/>
          <a:stretch>
            <a:fillRect/>
          </a:stretch>
        </p:blipFill>
        <p:spPr>
          <a:xfrm>
            <a:off x="4521228" y="1779690"/>
            <a:ext cx="4392671" cy="2498866"/>
          </a:xfrm>
          <a:prstGeom prst="rect">
            <a:avLst/>
          </a:prstGeom>
        </p:spPr>
      </p:pic>
    </p:spTree>
    <p:extLst>
      <p:ext uri="{BB962C8B-B14F-4D97-AF65-F5344CB8AC3E}">
        <p14:creationId xmlns:p14="http://schemas.microsoft.com/office/powerpoint/2010/main" val="2666877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99247" y="857250"/>
            <a:ext cx="7301753" cy="51435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Criteria of a Good Estimator</a:t>
            </a:r>
          </a:p>
        </p:txBody>
      </p:sp>
      <p:sp>
        <p:nvSpPr>
          <p:cNvPr id="5"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699247" y="1543051"/>
                <a:ext cx="7812741" cy="3739870"/>
              </a:xfrm>
              <a:prstGeom prst="rect">
                <a:avLst/>
              </a:prstGeom>
              <a:noFill/>
            </p:spPr>
            <p:txBody>
              <a:bodyPr wrap="square" rtlCol="0">
                <a:spAutoFit/>
              </a:bodyPr>
              <a:lstStyle/>
              <a:p>
                <a:pPr marL="139304" indent="-139304">
                  <a:spcAft>
                    <a:spcPts val="900"/>
                  </a:spcAft>
                  <a:buFont typeface="Arial" panose="020B0604020202020204" pitchFamily="34" charset="0"/>
                  <a:buChar char="•"/>
                </a:pPr>
                <a:r>
                  <a:rPr lang="en-US" sz="1800" dirty="0"/>
                  <a:t>In the preceding slides we saw that sample mean and sample standard deviation provide one value (not a range of values) to estimate population mean and standard deviations.</a:t>
                </a:r>
              </a:p>
              <a:p>
                <a:pPr marL="139304" indent="-139304">
                  <a:spcAft>
                    <a:spcPts val="900"/>
                  </a:spcAft>
                  <a:buFont typeface="Arial" panose="020B0604020202020204" pitchFamily="34" charset="0"/>
                  <a:buChar char="•"/>
                </a:pPr>
                <a:r>
                  <a:rPr lang="en-US" sz="1800" dirty="0"/>
                  <a:t>These are called point estimators.</a:t>
                </a:r>
              </a:p>
              <a:p>
                <a:pPr marL="139304" indent="-139304">
                  <a:spcAft>
                    <a:spcPts val="900"/>
                  </a:spcAft>
                  <a:buFont typeface="Arial" panose="020B0604020202020204" pitchFamily="34" charset="0"/>
                  <a:buChar char="•"/>
                </a:pPr>
                <a:r>
                  <a:rPr lang="en-US" sz="1800" dirty="0"/>
                  <a:t>The important properties of point estimators are </a:t>
                </a:r>
              </a:p>
              <a:p>
                <a:pPr marL="332185" lvl="1" indent="-192881">
                  <a:spcAft>
                    <a:spcPts val="900"/>
                  </a:spcAft>
                  <a:buFont typeface="+mj-lt"/>
                  <a:buAutoNum type="arabicPeriod"/>
                </a:pPr>
                <a:r>
                  <a:rPr lang="en-US" sz="1800" u="sng" dirty="0"/>
                  <a:t>Unbiasedness</a:t>
                </a:r>
                <a:r>
                  <a:rPr lang="en-US" sz="1800" dirty="0"/>
                  <a:t>: A sample statistic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𝜃</m:t>
                        </m:r>
                      </m:e>
                    </m:acc>
                  </m:oMath>
                </a14:m>
                <a:r>
                  <a:rPr lang="en-US" sz="1800" dirty="0"/>
                  <a:t> is an unbiased estimator if E(</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𝜃</m:t>
                        </m:r>
                      </m:e>
                    </m:acc>
                  </m:oMath>
                </a14:m>
                <a:r>
                  <a:rPr lang="en-US" sz="1800" dirty="0"/>
                  <a:t>) = </a:t>
                </a:r>
                <a14:m>
                  <m:oMath xmlns:m="http://schemas.openxmlformats.org/officeDocument/2006/math">
                    <m:r>
                      <a:rPr lang="en-US" sz="1800" i="1">
                        <a:latin typeface="Cambria Math" panose="02040503050406030204" pitchFamily="18" charset="0"/>
                        <a:ea typeface="Cambria Math" panose="02040503050406030204" pitchFamily="18" charset="0"/>
                      </a:rPr>
                      <m:t>𝜃</m:t>
                    </m:r>
                  </m:oMath>
                </a14:m>
                <a:r>
                  <a:rPr lang="en-US" sz="1800" dirty="0"/>
                  <a:t>. For a biased estimator the amount of bias = |E(</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𝜃</m:t>
                        </m:r>
                      </m:e>
                    </m:acc>
                  </m:oMath>
                </a14:m>
                <a:r>
                  <a:rPr lang="en-US" sz="1800" dirty="0"/>
                  <a:t>) - </a:t>
                </a:r>
                <a14:m>
                  <m:oMath xmlns:m="http://schemas.openxmlformats.org/officeDocument/2006/math">
                    <m:r>
                      <a:rPr lang="en-US" sz="1800" i="1">
                        <a:latin typeface="Cambria Math" panose="02040503050406030204" pitchFamily="18" charset="0"/>
                        <a:ea typeface="Cambria Math" panose="02040503050406030204" pitchFamily="18" charset="0"/>
                      </a:rPr>
                      <m:t>𝜃</m:t>
                    </m:r>
                  </m:oMath>
                </a14:m>
                <a:r>
                  <a:rPr lang="en-US" sz="1800" dirty="0"/>
                  <a:t>|</a:t>
                </a:r>
              </a:p>
              <a:p>
                <a:pPr marL="332185" lvl="1" indent="-192881">
                  <a:spcAft>
                    <a:spcPts val="900"/>
                  </a:spcAft>
                  <a:buFont typeface="+mj-lt"/>
                  <a:buAutoNum type="arabicPeriod"/>
                </a:pPr>
                <a:r>
                  <a:rPr lang="en-US" sz="1800" u="sng" dirty="0"/>
                  <a:t>Efficiency</a:t>
                </a:r>
                <a:r>
                  <a:rPr lang="en-US" sz="1800" dirty="0"/>
                  <a:t>: The point estimator with smallest standard deviation for a given sample size is said to be most efficient.</a:t>
                </a:r>
              </a:p>
              <a:p>
                <a:pPr marL="332185" lvl="1" indent="-192881">
                  <a:spcAft>
                    <a:spcPts val="900"/>
                  </a:spcAft>
                  <a:buFont typeface="+mj-lt"/>
                  <a:buAutoNum type="arabicPeriod"/>
                </a:pPr>
                <a:r>
                  <a:rPr lang="en-US" sz="1800" u="sng" dirty="0"/>
                  <a:t>Consistency</a:t>
                </a:r>
                <a:r>
                  <a:rPr lang="en-US" sz="1800" dirty="0"/>
                  <a:t>: A point estimator is said to be consistent if it becomes more precise as the sample size n increases.</a:t>
                </a:r>
              </a:p>
            </p:txBody>
          </p:sp>
        </mc:Choice>
        <mc:Fallback xmlns="">
          <p:sp>
            <p:nvSpPr>
              <p:cNvPr id="6" name="TextBox 5"/>
              <p:cNvSpPr txBox="1">
                <a:spLocks noRot="1" noChangeAspect="1" noMove="1" noResize="1" noEditPoints="1" noAdjustHandles="1" noChangeArrowheads="1" noChangeShapeType="1" noTextEdit="1"/>
              </p:cNvSpPr>
              <p:nvPr/>
            </p:nvSpPr>
            <p:spPr>
              <a:xfrm>
                <a:off x="699247" y="1543051"/>
                <a:ext cx="7812741" cy="3739870"/>
              </a:xfrm>
              <a:prstGeom prst="rect">
                <a:avLst/>
              </a:prstGeom>
              <a:blipFill>
                <a:blip r:embed="rId2"/>
                <a:stretch>
                  <a:fillRect l="-546" t="-814" r="-703" b="-1629"/>
                </a:stretch>
              </a:blipFill>
            </p:spPr>
            <p:txBody>
              <a:bodyPr/>
              <a:lstStyle/>
              <a:p>
                <a:r>
                  <a:rPr lang="en-US">
                    <a:noFill/>
                  </a:rPr>
                  <a:t> </a:t>
                </a:r>
              </a:p>
            </p:txBody>
          </p:sp>
        </mc:Fallback>
      </mc:AlternateContent>
    </p:spTree>
    <p:extLst>
      <p:ext uri="{BB962C8B-B14F-4D97-AF65-F5344CB8AC3E}">
        <p14:creationId xmlns:p14="http://schemas.microsoft.com/office/powerpoint/2010/main" val="966265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a:bodyPr>
          <a:lstStyle/>
          <a:p>
            <a:pPr algn="l">
              <a:defRPr/>
            </a:pPr>
            <a:r>
              <a:rPr lang="en-US" sz="2400" b="1" dirty="0">
                <a:latin typeface="+mn-lt"/>
              </a:rPr>
              <a:t>Point Estimation Table</a:t>
            </a:r>
          </a:p>
        </p:txBody>
      </p:sp>
      <p:sp>
        <p:nvSpPr>
          <p:cNvPr id="24579"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dirty="0">
              <a:latin typeface="Calibri" pitchFamily="34"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182413" y="1528569"/>
              <a:ext cx="4950624" cy="2514600"/>
            </p:xfrm>
            <a:graphic>
              <a:graphicData uri="http://schemas.openxmlformats.org/drawingml/2006/table">
                <a:tbl>
                  <a:tblPr>
                    <a:tableStyleId>{5C22544A-7EE6-4342-B048-85BDC9FD1C3A}</a:tableStyleId>
                  </a:tblPr>
                  <a:tblGrid>
                    <a:gridCol w="1324006">
                      <a:extLst>
                        <a:ext uri="{9D8B030D-6E8A-4147-A177-3AD203B41FA5}">
                          <a16:colId xmlns:a16="http://schemas.microsoft.com/office/drawing/2014/main" val="20000"/>
                        </a:ext>
                      </a:extLst>
                    </a:gridCol>
                    <a:gridCol w="1289464">
                      <a:extLst>
                        <a:ext uri="{9D8B030D-6E8A-4147-A177-3AD203B41FA5}">
                          <a16:colId xmlns:a16="http://schemas.microsoft.com/office/drawing/2014/main" val="20001"/>
                        </a:ext>
                      </a:extLst>
                    </a:gridCol>
                    <a:gridCol w="1208873">
                      <a:extLst>
                        <a:ext uri="{9D8B030D-6E8A-4147-A177-3AD203B41FA5}">
                          <a16:colId xmlns:a16="http://schemas.microsoft.com/office/drawing/2014/main" val="20002"/>
                        </a:ext>
                      </a:extLst>
                    </a:gridCol>
                    <a:gridCol w="1128281">
                      <a:extLst>
                        <a:ext uri="{9D8B030D-6E8A-4147-A177-3AD203B41FA5}">
                          <a16:colId xmlns:a16="http://schemas.microsoft.com/office/drawing/2014/main" val="20003"/>
                        </a:ext>
                      </a:extLst>
                    </a:gridCol>
                  </a:tblGrid>
                  <a:tr h="1348740">
                    <a:tc>
                      <a:txBody>
                        <a:bodyPr/>
                        <a:lstStyle/>
                        <a:p>
                          <a:r>
                            <a:rPr lang="en-US" sz="2100" dirty="0">
                              <a:latin typeface="+mn-lt"/>
                            </a:rPr>
                            <a:t>Population Parameter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Parameter Value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Sample Statistic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Point Estimate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8620">
                    <a:tc>
                      <a:txBody>
                        <a:bodyPr/>
                        <a:lstStyle/>
                        <a:p>
                          <a:r>
                            <a:rPr lang="en-US" sz="2100" dirty="0">
                              <a:latin typeface="+mn-lt"/>
                              <a:sym typeface="Symbol" panose="05050102010706020507" pitchFamily="18" charset="2"/>
                            </a:rPr>
                            <a:t></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51800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US" sz="2100" i="1" smtClean="0">
                                        <a:latin typeface="Cambria Math" panose="02040503050406030204" pitchFamily="18" charset="0"/>
                                      </a:rPr>
                                    </m:ctrlPr>
                                  </m:accPr>
                                  <m:e>
                                    <m:r>
                                      <a:rPr lang="en-US" sz="2100" b="0" i="1" smtClean="0">
                                        <a:latin typeface="Cambria Math" panose="02040503050406030204" pitchFamily="18" charset="0"/>
                                      </a:rPr>
                                      <m:t>𝑥</m:t>
                                    </m:r>
                                  </m:e>
                                </m:acc>
                              </m:oMath>
                            </m:oMathPara>
                          </a14:m>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51814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8620">
                    <a:tc>
                      <a:txBody>
                        <a:bodyPr/>
                        <a:lstStyle/>
                        <a:p>
                          <a:r>
                            <a:rPr lang="el-GR" sz="2100" dirty="0">
                              <a:latin typeface="+mn-lt"/>
                              <a:ea typeface="Cambria Math" panose="02040503050406030204" pitchFamily="18" charset="0"/>
                            </a:rPr>
                            <a:t>σ</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4000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dirty="0">
                              <a:latin typeface="+mn-lt"/>
                            </a:rPr>
                            <a: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3347.8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8620">
                    <a:tc>
                      <a:txBody>
                        <a:bodyPr/>
                        <a:lstStyle/>
                        <a:p>
                          <a:r>
                            <a:rPr lang="en-US" sz="2100" dirty="0">
                              <a:latin typeface="+mn-lt"/>
                              <a:ea typeface="Cambria Math" panose="02040503050406030204" pitchFamily="18" charset="0"/>
                            </a:rPr>
                            <a:t>p</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US" sz="2100" i="1" smtClean="0">
                                        <a:latin typeface="Cambria Math" panose="02040503050406030204" pitchFamily="18" charset="0"/>
                                      </a:rPr>
                                    </m:ctrlPr>
                                  </m:accPr>
                                  <m:e>
                                    <m:r>
                                      <a:rPr lang="en-US" sz="2100" b="0" i="1" smtClean="0">
                                        <a:latin typeface="Cambria Math" panose="02040503050406030204" pitchFamily="18" charset="0"/>
                                      </a:rPr>
                                      <m:t>𝑝</m:t>
                                    </m:r>
                                  </m:e>
                                </m:acc>
                              </m:oMath>
                            </m:oMathPara>
                          </a14:m>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0.63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Choice>
        <mc:Fallback xmlns="">
          <p:graphicFrame>
            <p:nvGraphicFramePr>
              <p:cNvPr id="4" name="Table 3"/>
              <p:cNvGraphicFramePr>
                <a:graphicFrameLocks noGrp="1"/>
              </p:cNvGraphicFramePr>
              <p:nvPr/>
            </p:nvGraphicFramePr>
            <p:xfrm>
              <a:off x="2182413" y="1528569"/>
              <a:ext cx="4950624" cy="2514600"/>
            </p:xfrm>
            <a:graphic>
              <a:graphicData uri="http://schemas.openxmlformats.org/drawingml/2006/table">
                <a:tbl>
                  <a:tblPr>
                    <a:tableStyleId>{5C22544A-7EE6-4342-B048-85BDC9FD1C3A}</a:tableStyleId>
                  </a:tblPr>
                  <a:tblGrid>
                    <a:gridCol w="1324006">
                      <a:extLst>
                        <a:ext uri="{9D8B030D-6E8A-4147-A177-3AD203B41FA5}">
                          <a16:colId xmlns:a16="http://schemas.microsoft.com/office/drawing/2014/main" val="20000"/>
                        </a:ext>
                      </a:extLst>
                    </a:gridCol>
                    <a:gridCol w="1289464">
                      <a:extLst>
                        <a:ext uri="{9D8B030D-6E8A-4147-A177-3AD203B41FA5}">
                          <a16:colId xmlns:a16="http://schemas.microsoft.com/office/drawing/2014/main" val="20001"/>
                        </a:ext>
                      </a:extLst>
                    </a:gridCol>
                    <a:gridCol w="1208873">
                      <a:extLst>
                        <a:ext uri="{9D8B030D-6E8A-4147-A177-3AD203B41FA5}">
                          <a16:colId xmlns:a16="http://schemas.microsoft.com/office/drawing/2014/main" val="20002"/>
                        </a:ext>
                      </a:extLst>
                    </a:gridCol>
                    <a:gridCol w="1128281">
                      <a:extLst>
                        <a:ext uri="{9D8B030D-6E8A-4147-A177-3AD203B41FA5}">
                          <a16:colId xmlns:a16="http://schemas.microsoft.com/office/drawing/2014/main" val="20003"/>
                        </a:ext>
                      </a:extLst>
                    </a:gridCol>
                  </a:tblGrid>
                  <a:tr h="1348740">
                    <a:tc>
                      <a:txBody>
                        <a:bodyPr/>
                        <a:lstStyle/>
                        <a:p>
                          <a:r>
                            <a:rPr lang="en-US" sz="2100" dirty="0">
                              <a:latin typeface="+mn-lt"/>
                            </a:rPr>
                            <a:t>Population Parameter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Parameter Value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Sample Statistic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Point Estimate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8620">
                    <a:tc>
                      <a:txBody>
                        <a:bodyPr/>
                        <a:lstStyle/>
                        <a:p>
                          <a:r>
                            <a:rPr lang="en-US" sz="2100" dirty="0">
                              <a:latin typeface="+mn-lt"/>
                              <a:sym typeface="Symbol" panose="05050102010706020507" pitchFamily="18" charset="2"/>
                            </a:rPr>
                            <a:t></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51800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16583" t="-357813" r="-93970" b="-232813"/>
                          </a:stretch>
                        </a:blipFill>
                      </a:tcPr>
                    </a:tc>
                    <a:tc>
                      <a:txBody>
                        <a:bodyPr/>
                        <a:lstStyle/>
                        <a:p>
                          <a:r>
                            <a:rPr lang="en-US" sz="2100" dirty="0">
                              <a:latin typeface="+mn-lt"/>
                            </a:rPr>
                            <a:t>51814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8620">
                    <a:tc>
                      <a:txBody>
                        <a:bodyPr/>
                        <a:lstStyle/>
                        <a:p>
                          <a:r>
                            <a:rPr lang="el-GR" sz="2100" dirty="0">
                              <a:latin typeface="+mn-lt"/>
                              <a:ea typeface="Cambria Math" panose="02040503050406030204" pitchFamily="18" charset="0"/>
                            </a:rPr>
                            <a:t>σ</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4000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dirty="0">
                              <a:latin typeface="+mn-lt"/>
                            </a:rPr>
                            <a: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3347.8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8620">
                    <a:tc>
                      <a:txBody>
                        <a:bodyPr/>
                        <a:lstStyle/>
                        <a:p>
                          <a:r>
                            <a:rPr lang="en-US" sz="2100" dirty="0">
                              <a:latin typeface="+mn-lt"/>
                              <a:ea typeface="Cambria Math" panose="02040503050406030204" pitchFamily="18" charset="0"/>
                            </a:rPr>
                            <a:t>p</a:t>
                          </a:r>
                          <a:endParaRPr lang="en-US" sz="21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mn-lt"/>
                            </a:rPr>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16583" t="-557813" r="-93970" b="-32813"/>
                          </a:stretch>
                        </a:blipFill>
                      </a:tcPr>
                    </a:tc>
                    <a:tc>
                      <a:txBody>
                        <a:bodyPr/>
                        <a:lstStyle/>
                        <a:p>
                          <a:r>
                            <a:rPr lang="en-US" sz="2100" dirty="0">
                              <a:latin typeface="+mn-lt"/>
                            </a:rPr>
                            <a:t>0.63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Fallback>
      </mc:AlternateContent>
      <p:sp>
        <p:nvSpPr>
          <p:cNvPr id="3" name="TextBox 2"/>
          <p:cNvSpPr txBox="1"/>
          <p:nvPr/>
        </p:nvSpPr>
        <p:spPr>
          <a:xfrm>
            <a:off x="2182414" y="4353431"/>
            <a:ext cx="2052165" cy="415498"/>
          </a:xfrm>
          <a:prstGeom prst="rect">
            <a:avLst/>
          </a:prstGeom>
          <a:noFill/>
        </p:spPr>
        <p:txBody>
          <a:bodyPr wrap="none" rtlCol="0">
            <a:spAutoFit/>
          </a:bodyPr>
          <a:lstStyle/>
          <a:p>
            <a:r>
              <a:rPr lang="en-US" sz="2100" u="sng" dirty="0"/>
              <a:t>Sampling Error:</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319086924"/>
                  </p:ext>
                </p:extLst>
              </p:nvPr>
            </p:nvGraphicFramePr>
            <p:xfrm>
              <a:off x="2358356" y="4918888"/>
              <a:ext cx="1660924" cy="1028700"/>
            </p:xfrm>
            <a:graphic>
              <a:graphicData uri="http://schemas.openxmlformats.org/drawingml/2006/table">
                <a:tbl>
                  <a:tblPr>
                    <a:tableStyleId>{5C22544A-7EE6-4342-B048-85BDC9FD1C3A}</a:tableStyleId>
                  </a:tblPr>
                  <a:tblGrid>
                    <a:gridCol w="867968">
                      <a:extLst>
                        <a:ext uri="{9D8B030D-6E8A-4147-A177-3AD203B41FA5}">
                          <a16:colId xmlns:a16="http://schemas.microsoft.com/office/drawing/2014/main" val="20000"/>
                        </a:ext>
                      </a:extLst>
                    </a:gridCol>
                    <a:gridCol w="792956">
                      <a:extLst>
                        <a:ext uri="{9D8B030D-6E8A-4147-A177-3AD203B41FA5}">
                          <a16:colId xmlns:a16="http://schemas.microsoft.com/office/drawing/2014/main" val="20001"/>
                        </a:ext>
                      </a:extLst>
                    </a:gridCol>
                  </a:tblGrid>
                  <a:tr h="342900">
                    <a:tc>
                      <a:txBody>
                        <a:bodyPr/>
                        <a:lstStyle/>
                        <a:p>
                          <a:pPr algn="ctr" fontAlgn="t"/>
                          <a:r>
                            <a:rPr lang="en-US" sz="1800" dirty="0"/>
                            <a:t>|</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m:t>
                              </m:r>
                            </m:oMath>
                          </a14:m>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
                    <a:tc>
                      <a:txBody>
                        <a:bodyPr/>
                        <a:lstStyle/>
                        <a:p>
                          <a:pPr algn="ctr" fontAlgn="t"/>
                          <a:r>
                            <a:rPr lang="en-US" sz="1800" dirty="0"/>
                            <a:t>|s</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oMath>
                          </a14:m>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652.2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2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𝑝</m:t>
                                  </m:r>
                                </m:e>
                              </m:acc>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oMath>
                          </a14:m>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19086924"/>
                  </p:ext>
                </p:extLst>
              </p:nvPr>
            </p:nvGraphicFramePr>
            <p:xfrm>
              <a:off x="2358356" y="4918888"/>
              <a:ext cx="1660924" cy="1028700"/>
            </p:xfrm>
            <a:graphic>
              <a:graphicData uri="http://schemas.openxmlformats.org/drawingml/2006/table">
                <a:tbl>
                  <a:tblPr>
                    <a:tableStyleId>{5C22544A-7EE6-4342-B048-85BDC9FD1C3A}</a:tableStyleId>
                  </a:tblPr>
                  <a:tblGrid>
                    <a:gridCol w="867968">
                      <a:extLst>
                        <a:ext uri="{9D8B030D-6E8A-4147-A177-3AD203B41FA5}">
                          <a16:colId xmlns:a16="http://schemas.microsoft.com/office/drawing/2014/main" val="20000"/>
                        </a:ext>
                      </a:extLst>
                    </a:gridCol>
                    <a:gridCol w="792956">
                      <a:extLst>
                        <a:ext uri="{9D8B030D-6E8A-4147-A177-3AD203B41FA5}">
                          <a16:colId xmlns:a16="http://schemas.microsoft.com/office/drawing/2014/main" val="20001"/>
                        </a:ext>
                      </a:extLst>
                    </a:gridCol>
                  </a:tblGrid>
                  <a:tr h="342900">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99" t="-10526" r="-93007" b="-229825"/>
                          </a:stretch>
                        </a:blipFill>
                      </a:tcPr>
                    </a:tc>
                    <a:tc>
                      <a:txBody>
                        <a:bodyPr/>
                        <a:lstStyle/>
                        <a:p>
                          <a:r>
                            <a:rPr lang="en-US" sz="1800" dirty="0"/>
                            <a:t>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99" t="-112500" r="-93007" b="-133929"/>
                          </a:stretch>
                        </a:blipFill>
                      </a:tcPr>
                    </a:tc>
                    <a:tc>
                      <a:txBody>
                        <a:bodyPr/>
                        <a:lstStyle/>
                        <a:p>
                          <a:r>
                            <a:rPr lang="en-US" sz="1800" dirty="0"/>
                            <a:t>652.2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2900">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99" t="-208772" r="-93007" b="-31579"/>
                          </a:stretch>
                        </a:blipFill>
                      </a:tcPr>
                    </a:tc>
                    <a:tc>
                      <a:txBody>
                        <a:bodyPr/>
                        <a:lstStyle/>
                        <a:p>
                          <a:r>
                            <a:rPr lang="en-US" sz="1800" dirty="0"/>
                            <a:t>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576512107"/>
                  </p:ext>
                </p:extLst>
              </p:nvPr>
            </p:nvGraphicFramePr>
            <p:xfrm>
              <a:off x="5037263" y="4918888"/>
              <a:ext cx="1924321" cy="1303020"/>
            </p:xfrm>
            <a:graphic>
              <a:graphicData uri="http://schemas.openxmlformats.org/drawingml/2006/table">
                <a:tbl>
                  <a:tblPr>
                    <a:tableStyleId>{5C22544A-7EE6-4342-B048-85BDC9FD1C3A}</a:tableStyleId>
                  </a:tblPr>
                  <a:tblGrid>
                    <a:gridCol w="1005614">
                      <a:extLst>
                        <a:ext uri="{9D8B030D-6E8A-4147-A177-3AD203B41FA5}">
                          <a16:colId xmlns:a16="http://schemas.microsoft.com/office/drawing/2014/main" val="20000"/>
                        </a:ext>
                      </a:extLst>
                    </a:gridCol>
                    <a:gridCol w="918707">
                      <a:extLst>
                        <a:ext uri="{9D8B030D-6E8A-4147-A177-3AD203B41FA5}">
                          <a16:colId xmlns:a16="http://schemas.microsoft.com/office/drawing/2014/main" val="20001"/>
                        </a:ext>
                      </a:extLst>
                    </a:gridCol>
                  </a:tblGrid>
                  <a:tr h="617220">
                    <a:tc>
                      <a:txBody>
                        <a:bodyPr/>
                        <a:lstStyle/>
                        <a:p>
                          <a:pPr algn="ctr" fontAlgn="t"/>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𝑥</m:t>
                                    </m:r>
                                  </m:e>
                                </m:acc>
                              </m:oMath>
                            </m:oMathPara>
                          </a14:m>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52669.7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
                    <a:tc>
                      <a:txBody>
                        <a:bodyPr/>
                        <a:lstStyle/>
                        <a:p>
                          <a:pPr algn="ctr" fontAlgn="t"/>
                          <a:r>
                            <a:rPr lang="en-US" sz="1800" dirty="0"/>
                            <a: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4239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2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oMath>
                            </m:oMathPara>
                          </a14:m>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576512107"/>
                  </p:ext>
                </p:extLst>
              </p:nvPr>
            </p:nvGraphicFramePr>
            <p:xfrm>
              <a:off x="5037263" y="4918888"/>
              <a:ext cx="1924321" cy="1303020"/>
            </p:xfrm>
            <a:graphic>
              <a:graphicData uri="http://schemas.openxmlformats.org/drawingml/2006/table">
                <a:tbl>
                  <a:tblPr>
                    <a:tableStyleId>{5C22544A-7EE6-4342-B048-85BDC9FD1C3A}</a:tableStyleId>
                  </a:tblPr>
                  <a:tblGrid>
                    <a:gridCol w="1005614">
                      <a:extLst>
                        <a:ext uri="{9D8B030D-6E8A-4147-A177-3AD203B41FA5}">
                          <a16:colId xmlns:a16="http://schemas.microsoft.com/office/drawing/2014/main" val="20000"/>
                        </a:ext>
                      </a:extLst>
                    </a:gridCol>
                    <a:gridCol w="918707">
                      <a:extLst>
                        <a:ext uri="{9D8B030D-6E8A-4147-A177-3AD203B41FA5}">
                          <a16:colId xmlns:a16="http://schemas.microsoft.com/office/drawing/2014/main" val="20001"/>
                        </a:ext>
                      </a:extLst>
                    </a:gridCol>
                  </a:tblGrid>
                  <a:tr h="617220">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6" t="-5882" r="-93333" b="-128431"/>
                          </a:stretch>
                        </a:blipFill>
                      </a:tcPr>
                    </a:tc>
                    <a:tc>
                      <a:txBody>
                        <a:bodyPr/>
                        <a:lstStyle/>
                        <a:p>
                          <a:r>
                            <a:rPr lang="en-US" sz="1800" dirty="0"/>
                            <a:t>52669.7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
                    <a:tc>
                      <a:txBody>
                        <a:bodyPr/>
                        <a:lstStyle/>
                        <a:p>
                          <a:pPr algn="ctr" fontAlgn="t"/>
                          <a:r>
                            <a:rPr lang="en-US" sz="1800" dirty="0"/>
                            <a: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4239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2900">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6" t="-287719" r="-93333" b="-31579"/>
                          </a:stretch>
                        </a:blipFill>
                      </a:tcPr>
                    </a:tc>
                    <a:tc>
                      <a:txBody>
                        <a:bodyPr/>
                        <a:lstStyle/>
                        <a:p>
                          <a:r>
                            <a:rPr lang="en-US" sz="1800" dirty="0"/>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sp>
        <p:nvSpPr>
          <p:cNvPr id="8" name="TextBox 7"/>
          <p:cNvSpPr txBox="1"/>
          <p:nvPr/>
        </p:nvSpPr>
        <p:spPr>
          <a:xfrm>
            <a:off x="4861321" y="4353431"/>
            <a:ext cx="1394934" cy="415498"/>
          </a:xfrm>
          <a:prstGeom prst="rect">
            <a:avLst/>
          </a:prstGeom>
          <a:noFill/>
        </p:spPr>
        <p:txBody>
          <a:bodyPr wrap="none" rtlCol="0">
            <a:spAutoFit/>
          </a:bodyPr>
          <a:lstStyle/>
          <a:p>
            <a:r>
              <a:rPr lang="en-US" sz="2100" u="sng" dirty="0"/>
              <a:t>Sample 2:</a:t>
            </a:r>
          </a:p>
        </p:txBody>
      </p:sp>
    </p:spTree>
    <p:extLst>
      <p:ext uri="{BB962C8B-B14F-4D97-AF65-F5344CB8AC3E}">
        <p14:creationId xmlns:p14="http://schemas.microsoft.com/office/powerpoint/2010/main" val="1340505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41658"/>
            <a:ext cx="6858000" cy="514350"/>
          </a:xfrm>
        </p:spPr>
        <p:txBody>
          <a:bodyPr rtlCol="0">
            <a:normAutofit fontScale="90000"/>
          </a:bodyPr>
          <a:lstStyle/>
          <a:p>
            <a:pPr algn="l">
              <a:defRPr/>
            </a:pPr>
            <a:r>
              <a:rPr lang="en-US" b="1" dirty="0"/>
              <a:t>Standard Error</a:t>
            </a:r>
          </a:p>
        </p:txBody>
      </p:sp>
      <p:sp>
        <p:nvSpPr>
          <p:cNvPr id="24579"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361197" y="1478758"/>
                <a:ext cx="6421607" cy="4270400"/>
              </a:xfrm>
              <a:prstGeom prst="rect">
                <a:avLst/>
              </a:prstGeom>
              <a:noFill/>
            </p:spPr>
            <p:txBody>
              <a:bodyPr wrap="square" rtlCol="0">
                <a:spAutoFit/>
              </a:bodyPr>
              <a:lstStyle/>
              <a:p>
                <a:pPr marL="257175" indent="-257175">
                  <a:spcAft>
                    <a:spcPts val="900"/>
                  </a:spcAft>
                  <a:buFont typeface="Arial" panose="020B0604020202020204" pitchFamily="34" charset="0"/>
                  <a:buChar char="•"/>
                </a:pPr>
                <a:r>
                  <a:rPr lang="en-IN" sz="1800" dirty="0"/>
                  <a:t>The sample statistic is an approximate estimator of population parameter it represents.</a:t>
                </a:r>
              </a:p>
              <a:p>
                <a:pPr marL="257175" indent="-257175">
                  <a:spcAft>
                    <a:spcPts val="900"/>
                  </a:spcAft>
                  <a:buFont typeface="Arial" panose="020B0604020202020204" pitchFamily="34" charset="0"/>
                  <a:buChar char="•"/>
                </a:pP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𝑥</m:t>
                        </m:r>
                      </m:e>
                    </m:acc>
                  </m:oMath>
                </a14:m>
                <a:r>
                  <a:rPr lang="en-IN" sz="1800" dirty="0"/>
                  <a:t> is an estimator of </a:t>
                </a:r>
                <a:r>
                  <a:rPr lang="el-GR" sz="1800" dirty="0"/>
                  <a:t>μ</a:t>
                </a:r>
                <a:endParaRPr lang="en-IN" sz="1800" dirty="0"/>
              </a:p>
              <a:p>
                <a:pPr marL="257175" indent="-257175">
                  <a:spcAft>
                    <a:spcPts val="900"/>
                  </a:spcAft>
                  <a:buFont typeface="Arial" panose="020B0604020202020204" pitchFamily="34" charset="0"/>
                  <a:buChar char="•"/>
                </a:pPr>
                <a:r>
                  <a:rPr lang="en-IN" sz="1800" dirty="0"/>
                  <a:t>The error in estimation using </a:t>
                </a: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𝑥</m:t>
                        </m:r>
                      </m:e>
                    </m:acc>
                  </m:oMath>
                </a14:m>
                <a:r>
                  <a:rPr lang="en-IN" sz="1800" dirty="0"/>
                  <a:t> to estimate </a:t>
                </a:r>
                <a:r>
                  <a:rPr lang="el-GR" sz="1800" dirty="0"/>
                  <a:t>μ</a:t>
                </a:r>
                <a:r>
                  <a:rPr lang="en-IN" sz="1800" dirty="0"/>
                  <a:t> is given by standard deviation of </a:t>
                </a: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𝑥</m:t>
                        </m:r>
                      </m:e>
                    </m:acc>
                  </m:oMath>
                </a14:m>
                <a:r>
                  <a:rPr lang="en-IN" sz="1800" dirty="0"/>
                  <a:t>. </a:t>
                </a:r>
              </a:p>
              <a:p>
                <a:pPr marL="257175" indent="-257175">
                  <a:spcAft>
                    <a:spcPts val="900"/>
                  </a:spcAft>
                  <a:buFont typeface="Arial" panose="020B0604020202020204" pitchFamily="34" charset="0"/>
                  <a:buChar char="•"/>
                </a:pPr>
                <a:r>
                  <a:rPr lang="en-IN" sz="1800" dirty="0"/>
                  <a:t>Therefore standard deviation of </a:t>
                </a: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𝑥</m:t>
                        </m:r>
                      </m:e>
                    </m:acc>
                  </m:oMath>
                </a14:m>
                <a:r>
                  <a:rPr lang="en-IN" sz="1800" dirty="0"/>
                  <a:t> is called standard error. It represents the error we are committing in using </a:t>
                </a:r>
                <a14:m>
                  <m:oMath xmlns:m="http://schemas.openxmlformats.org/officeDocument/2006/math">
                    <m:acc>
                      <m:accPr>
                        <m:chr m:val="̅"/>
                        <m:ctrlPr>
                          <a:rPr lang="en-US" sz="1800" i="1">
                            <a:latin typeface="Cambria Math" panose="02040503050406030204" pitchFamily="18" charset="0"/>
                          </a:rPr>
                        </m:ctrlPr>
                      </m:accPr>
                      <m:e>
                        <m:r>
                          <a:rPr lang="en-IN" sz="1800" i="1">
                            <a:latin typeface="Cambria Math" panose="02040503050406030204" pitchFamily="18" charset="0"/>
                          </a:rPr>
                          <m:t>𝑥</m:t>
                        </m:r>
                        <m:r>
                          <a:rPr lang="en-IN" sz="1800" i="1">
                            <a:latin typeface="Cambria Math" panose="02040503050406030204" pitchFamily="18" charset="0"/>
                          </a:rPr>
                          <m:t> </m:t>
                        </m:r>
                      </m:e>
                    </m:acc>
                  </m:oMath>
                </a14:m>
                <a:r>
                  <a:rPr lang="en-IN" sz="1800" dirty="0"/>
                  <a:t> as an estimator </a:t>
                </a:r>
                <a:r>
                  <a:rPr lang="el-GR" sz="1800" dirty="0"/>
                  <a:t>μ</a:t>
                </a:r>
                <a:r>
                  <a:rPr lang="en-IN" sz="1800" dirty="0"/>
                  <a:t>.</a:t>
                </a:r>
              </a:p>
              <a:p>
                <a:pPr marL="257175" indent="-257175">
                  <a:spcAft>
                    <a:spcPts val="900"/>
                  </a:spcAft>
                  <a:buFont typeface="Arial" panose="020B0604020202020204" pitchFamily="34" charset="0"/>
                  <a:buChar char="•"/>
                </a:pPr>
                <a:r>
                  <a:rPr lang="en-IN" sz="1800" dirty="0"/>
                  <a:t>If this standard deviation is large, we are less precise in estimating </a:t>
                </a:r>
                <a:r>
                  <a:rPr lang="el-GR" sz="1800" dirty="0"/>
                  <a:t>μ</a:t>
                </a:r>
                <a:r>
                  <a:rPr lang="en-IN" sz="1800" dirty="0"/>
                  <a:t> and vice-versa.</a:t>
                </a:r>
              </a:p>
              <a:p>
                <a:pPr marL="257175" indent="-257175">
                  <a:buFont typeface="Arial" panose="020B0604020202020204" pitchFamily="34" charset="0"/>
                  <a:buChar char="•"/>
                </a:pPr>
                <a:r>
                  <a:rPr lang="en-IN" sz="1800" dirty="0"/>
                  <a:t>Even though we used </a:t>
                </a:r>
                <a14:m>
                  <m:oMath xmlns:m="http://schemas.openxmlformats.org/officeDocument/2006/math">
                    <m:acc>
                      <m:accPr>
                        <m:chr m:val="̅"/>
                        <m:ctrlPr>
                          <a:rPr lang="en-IN" sz="1800" i="1">
                            <a:latin typeface="Cambria Math" panose="02040503050406030204" pitchFamily="18" charset="0"/>
                          </a:rPr>
                        </m:ctrlPr>
                      </m:accPr>
                      <m:e>
                        <m:r>
                          <a:rPr lang="en-IN" sz="1800" i="1">
                            <a:latin typeface="Cambria Math" panose="02040503050406030204" pitchFamily="18" charset="0"/>
                          </a:rPr>
                          <m:t>𝑥</m:t>
                        </m:r>
                      </m:e>
                    </m:acc>
                  </m:oMath>
                </a14:m>
                <a:r>
                  <a:rPr lang="en-IN" sz="1800" dirty="0"/>
                  <a:t> for discussion above it equally applies to all statistics like median, standard deviation, correlation coefficient etc.</a:t>
                </a:r>
              </a:p>
            </p:txBody>
          </p:sp>
        </mc:Choice>
        <mc:Fallback xmlns="">
          <p:sp>
            <p:nvSpPr>
              <p:cNvPr id="3" name="TextBox 2"/>
              <p:cNvSpPr txBox="1">
                <a:spLocks noRot="1" noChangeAspect="1" noMove="1" noResize="1" noEditPoints="1" noAdjustHandles="1" noChangeArrowheads="1" noChangeShapeType="1" noTextEdit="1"/>
              </p:cNvSpPr>
              <p:nvPr/>
            </p:nvSpPr>
            <p:spPr>
              <a:xfrm>
                <a:off x="1361197" y="1478758"/>
                <a:ext cx="6421607" cy="4270400"/>
              </a:xfrm>
              <a:prstGeom prst="rect">
                <a:avLst/>
              </a:prstGeom>
              <a:blipFill>
                <a:blip r:embed="rId2"/>
                <a:stretch>
                  <a:fillRect l="-569" t="-857" b="-1429"/>
                </a:stretch>
              </a:blipFill>
            </p:spPr>
            <p:txBody>
              <a:bodyPr/>
              <a:lstStyle/>
              <a:p>
                <a:r>
                  <a:rPr lang="en-US">
                    <a:noFill/>
                  </a:rPr>
                  <a:t> </a:t>
                </a:r>
              </a:p>
            </p:txBody>
          </p:sp>
        </mc:Fallback>
      </mc:AlternateContent>
    </p:spTree>
    <p:extLst>
      <p:ext uri="{BB962C8B-B14F-4D97-AF65-F5344CB8AC3E}">
        <p14:creationId xmlns:p14="http://schemas.microsoft.com/office/powerpoint/2010/main" val="1086098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612471" y="1981327"/>
            <a:ext cx="7250173" cy="923330"/>
          </a:xfrm>
          <a:prstGeom prst="rect">
            <a:avLst/>
          </a:prstGeom>
          <a:noFill/>
        </p:spPr>
        <p:txBody>
          <a:bodyPr wrap="square" rtlCol="0">
            <a:spAutoFit/>
          </a:bodyPr>
          <a:lstStyle/>
          <a:p>
            <a:r>
              <a:rPr lang="en-US" sz="1800" dirty="0"/>
              <a:t>Standard Error is a method of measurement or estimation of standard deviation of sampling distribution associated with an estimation method. </a:t>
            </a:r>
          </a:p>
        </p:txBody>
      </p:sp>
      <p:pic>
        <p:nvPicPr>
          <p:cNvPr id="5" name="Picture 2" descr="Standard Error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755" y="2863826"/>
            <a:ext cx="1821605" cy="86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34607" y="3830925"/>
            <a:ext cx="7074786" cy="2031325"/>
          </a:xfrm>
          <a:prstGeom prst="rect">
            <a:avLst/>
          </a:prstGeom>
          <a:noFill/>
        </p:spPr>
        <p:txBody>
          <a:bodyPr wrap="square" rtlCol="0">
            <a:spAutoFit/>
          </a:bodyPr>
          <a:lstStyle/>
          <a:p>
            <a:pPr defTabSz="841772"/>
            <a:r>
              <a:rPr lang="pt-BR" sz="1800" dirty="0"/>
              <a:t>Observations	=	(10,20,30,40,50) </a:t>
            </a:r>
            <a:br>
              <a:rPr lang="pt-BR" sz="1800" dirty="0"/>
            </a:br>
            <a:r>
              <a:rPr lang="pt-BR" sz="1800" dirty="0"/>
              <a:t>No. Of Obs	=	5 </a:t>
            </a:r>
          </a:p>
          <a:p>
            <a:pPr defTabSz="841772"/>
            <a:r>
              <a:rPr lang="en-US" sz="1800" dirty="0"/>
              <a:t>Mean (</a:t>
            </a:r>
            <a:r>
              <a:rPr lang="en-US" sz="1800" dirty="0" err="1"/>
              <a:t>x</a:t>
            </a:r>
            <a:r>
              <a:rPr lang="en-US" sz="1800" baseline="-25000" dirty="0" err="1"/>
              <a:t>m</a:t>
            </a:r>
            <a:r>
              <a:rPr lang="en-US" sz="1800" dirty="0"/>
              <a:t>)	=	30 </a:t>
            </a:r>
          </a:p>
          <a:p>
            <a:pPr defTabSz="841772"/>
            <a:r>
              <a:rPr lang="en-US" sz="1800" dirty="0"/>
              <a:t>SD		=	15.811</a:t>
            </a:r>
          </a:p>
          <a:p>
            <a:pPr defTabSz="841772"/>
            <a:r>
              <a:rPr lang="en-US" sz="1800" dirty="0"/>
              <a:t>Standard Error	=	SD/ √(N) </a:t>
            </a:r>
            <a:br>
              <a:rPr lang="en-US" sz="1800" dirty="0"/>
            </a:br>
            <a:r>
              <a:rPr lang="en-US" sz="1800" dirty="0"/>
              <a:t>Standard Error	=	15.811/√(5) </a:t>
            </a:r>
            <a:br>
              <a:rPr lang="en-US" sz="1800" dirty="0"/>
            </a:br>
            <a:r>
              <a:rPr lang="en-US" sz="1800" dirty="0"/>
              <a:t>Standard Error	=	7.071</a:t>
            </a:r>
          </a:p>
        </p:txBody>
      </p:sp>
      <p:sp>
        <p:nvSpPr>
          <p:cNvPr id="3" name="Rectangle 2"/>
          <p:cNvSpPr/>
          <p:nvPr/>
        </p:nvSpPr>
        <p:spPr>
          <a:xfrm>
            <a:off x="612471" y="927229"/>
            <a:ext cx="2356735" cy="461665"/>
          </a:xfrm>
          <a:prstGeom prst="rect">
            <a:avLst/>
          </a:prstGeom>
        </p:spPr>
        <p:txBody>
          <a:bodyPr wrap="none">
            <a:spAutoFit/>
          </a:bodyPr>
          <a:lstStyle/>
          <a:p>
            <a:r>
              <a:rPr lang="en-US" sz="2400" b="1" dirty="0"/>
              <a:t>Standard Error</a:t>
            </a:r>
            <a:endParaRPr lang="en-US" sz="2400" dirty="0"/>
          </a:p>
        </p:txBody>
      </p:sp>
    </p:spTree>
    <p:extLst>
      <p:ext uri="{BB962C8B-B14F-4D97-AF65-F5344CB8AC3E}">
        <p14:creationId xmlns:p14="http://schemas.microsoft.com/office/powerpoint/2010/main" val="519852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28650" y="1788459"/>
            <a:ext cx="7886700" cy="3232083"/>
          </a:xfrm>
        </p:spPr>
        <p:txBody>
          <a:bodyPr>
            <a:normAutofit fontScale="92500" lnSpcReduction="10000"/>
          </a:bodyPr>
          <a:lstStyle/>
          <a:p>
            <a:pPr marL="342900" indent="-342900">
              <a:lnSpc>
                <a:spcPct val="200000"/>
              </a:lnSpc>
            </a:pPr>
            <a:r>
              <a:rPr lang="en-US" dirty="0"/>
              <a:t>An </a:t>
            </a:r>
            <a:r>
              <a:rPr lang="en-US" b="1" dirty="0"/>
              <a:t>interval estimate </a:t>
            </a:r>
            <a:r>
              <a:rPr lang="en-US" dirty="0"/>
              <a:t>is defined by two numbers.</a:t>
            </a:r>
          </a:p>
          <a:p>
            <a:pPr marL="342900" indent="-342900">
              <a:lnSpc>
                <a:spcPct val="200000"/>
              </a:lnSpc>
            </a:pPr>
            <a:r>
              <a:rPr lang="en-US" dirty="0"/>
              <a:t>Interval within which a population parameter is very likely to lie. </a:t>
            </a:r>
          </a:p>
          <a:p>
            <a:pPr marL="342900" indent="-342900">
              <a:lnSpc>
                <a:spcPct val="200000"/>
              </a:lnSpc>
            </a:pPr>
            <a:r>
              <a:rPr lang="en-US" dirty="0"/>
              <a:t>Example, </a:t>
            </a:r>
            <a:r>
              <a:rPr lang="en-US" i="1" dirty="0"/>
              <a:t>a</a:t>
            </a:r>
            <a:r>
              <a:rPr lang="en-US" dirty="0"/>
              <a:t> &lt; µ &lt; </a:t>
            </a:r>
            <a:r>
              <a:rPr lang="en-US" i="1" dirty="0"/>
              <a:t>b</a:t>
            </a:r>
            <a:r>
              <a:rPr lang="en-US" dirty="0"/>
              <a:t> is an interval estimate of the population mean μ.</a:t>
            </a:r>
          </a:p>
          <a:p>
            <a:pPr marL="342900" indent="-342900">
              <a:lnSpc>
                <a:spcPct val="200000"/>
              </a:lnSpc>
            </a:pPr>
            <a:r>
              <a:rPr lang="en-US" dirty="0"/>
              <a:t> It indicates that the population mean is greater than </a:t>
            </a:r>
            <a:r>
              <a:rPr lang="en-US" i="1" dirty="0"/>
              <a:t>a</a:t>
            </a:r>
            <a:r>
              <a:rPr lang="en-US" dirty="0"/>
              <a:t> but less than </a:t>
            </a:r>
            <a:r>
              <a:rPr lang="en-US" i="1" dirty="0"/>
              <a:t>b</a:t>
            </a:r>
            <a:r>
              <a:rPr lang="en-US" dirty="0"/>
              <a:t>.</a:t>
            </a:r>
          </a:p>
        </p:txBody>
      </p:sp>
      <p:sp>
        <p:nvSpPr>
          <p:cNvPr id="4" name="Rectangle 3"/>
          <p:cNvSpPr/>
          <p:nvPr/>
        </p:nvSpPr>
        <p:spPr>
          <a:xfrm>
            <a:off x="628650" y="1217619"/>
            <a:ext cx="2937022" cy="461665"/>
          </a:xfrm>
          <a:prstGeom prst="rect">
            <a:avLst/>
          </a:prstGeom>
        </p:spPr>
        <p:txBody>
          <a:bodyPr wrap="none">
            <a:spAutoFit/>
          </a:bodyPr>
          <a:lstStyle/>
          <a:p>
            <a:r>
              <a:rPr lang="en-US" sz="2400" b="1" dirty="0"/>
              <a:t>Interval Estimation</a:t>
            </a:r>
          </a:p>
        </p:txBody>
      </p:sp>
    </p:spTree>
    <p:extLst>
      <p:ext uri="{BB962C8B-B14F-4D97-AF65-F5344CB8AC3E}">
        <p14:creationId xmlns:p14="http://schemas.microsoft.com/office/powerpoint/2010/main" val="2592933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628650" y="1711940"/>
            <a:ext cx="7124070" cy="3000821"/>
          </a:xfrm>
          <a:prstGeom prst="rect">
            <a:avLst/>
          </a:prstGeom>
          <a:noFill/>
        </p:spPr>
        <p:txBody>
          <a:bodyPr wrap="square" rtlCol="0">
            <a:spAutoFit/>
          </a:bodyPr>
          <a:lstStyle/>
          <a:p>
            <a:pPr>
              <a:lnSpc>
                <a:spcPct val="150000"/>
              </a:lnSpc>
            </a:pPr>
            <a:r>
              <a:rPr lang="en-US" sz="1800" dirty="0"/>
              <a:t>Statisticians use a </a:t>
            </a:r>
            <a:r>
              <a:rPr lang="en-US" sz="1800" b="1" dirty="0"/>
              <a:t>confidence interval</a:t>
            </a:r>
            <a:r>
              <a:rPr lang="en-US" sz="1800" dirty="0"/>
              <a:t> to express the precision and uncertainty associated with a given sampling method. A confidence interval consists of three parts.</a:t>
            </a:r>
          </a:p>
          <a:p>
            <a:pPr marL="832802" lvl="1" indent="-342900">
              <a:lnSpc>
                <a:spcPct val="150000"/>
              </a:lnSpc>
              <a:buFont typeface="Arial" pitchFamily="34" charset="0"/>
              <a:buChar char="•"/>
            </a:pPr>
            <a:r>
              <a:rPr lang="en-US" sz="1800" dirty="0"/>
              <a:t>A confidence level.</a:t>
            </a:r>
          </a:p>
          <a:p>
            <a:pPr marL="832802" lvl="1" indent="-342900">
              <a:lnSpc>
                <a:spcPct val="150000"/>
              </a:lnSpc>
              <a:buFont typeface="Arial" pitchFamily="34" charset="0"/>
              <a:buChar char="•"/>
            </a:pPr>
            <a:r>
              <a:rPr lang="en-US" sz="1800" dirty="0"/>
              <a:t>A statistic (Mean or Proportion)</a:t>
            </a:r>
          </a:p>
          <a:p>
            <a:pPr marL="832802" lvl="1" indent="-342900">
              <a:lnSpc>
                <a:spcPct val="150000"/>
              </a:lnSpc>
              <a:buFont typeface="Arial" pitchFamily="34" charset="0"/>
              <a:buChar char="•"/>
            </a:pPr>
            <a:r>
              <a:rPr lang="en-US" sz="1800" dirty="0"/>
              <a:t>A margin of error.</a:t>
            </a:r>
          </a:p>
          <a:p>
            <a:pPr>
              <a:lnSpc>
                <a:spcPct val="150000"/>
              </a:lnSpc>
            </a:pPr>
            <a:endParaRPr lang="en-US" sz="1800" dirty="0"/>
          </a:p>
        </p:txBody>
      </p:sp>
      <p:graphicFrame>
        <p:nvGraphicFramePr>
          <p:cNvPr id="5" name="Object 4"/>
          <p:cNvGraphicFramePr>
            <a:graphicFrameLocks noChangeAspect="1"/>
          </p:cNvGraphicFramePr>
          <p:nvPr>
            <p:extLst/>
          </p:nvPr>
        </p:nvGraphicFramePr>
        <p:xfrm>
          <a:off x="5019538" y="2900198"/>
          <a:ext cx="2344898" cy="1310385"/>
        </p:xfrm>
        <a:graphic>
          <a:graphicData uri="http://schemas.openxmlformats.org/presentationml/2006/ole">
            <mc:AlternateContent xmlns:mc="http://schemas.openxmlformats.org/markup-compatibility/2006">
              <mc:Choice xmlns:v="urn:schemas-microsoft-com:vml" Requires="v">
                <p:oleObj spid="_x0000_s1029" name="Equation" r:id="rId3" imgW="749300" imgH="419100" progId="Equation.3">
                  <p:embed/>
                </p:oleObj>
              </mc:Choice>
              <mc:Fallback>
                <p:oleObj name="Equation" r:id="rId3" imgW="749300" imgH="4191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538" y="2900198"/>
                        <a:ext cx="2344898" cy="1310385"/>
                      </a:xfrm>
                      <a:prstGeom prst="rect">
                        <a:avLst/>
                      </a:prstGeom>
                      <a:noFill/>
                      <a:ln>
                        <a:noFill/>
                      </a:ln>
                    </p:spPr>
                  </p:pic>
                </p:oleObj>
              </mc:Fallback>
            </mc:AlternateContent>
          </a:graphicData>
        </a:graphic>
      </p:graphicFrame>
      <p:sp>
        <p:nvSpPr>
          <p:cNvPr id="3" name="Rectangle 2"/>
          <p:cNvSpPr/>
          <p:nvPr/>
        </p:nvSpPr>
        <p:spPr>
          <a:xfrm>
            <a:off x="440707" y="800667"/>
            <a:ext cx="3522118" cy="523220"/>
          </a:xfrm>
          <a:prstGeom prst="rect">
            <a:avLst/>
          </a:prstGeom>
        </p:spPr>
        <p:txBody>
          <a:bodyPr wrap="none">
            <a:spAutoFit/>
          </a:bodyPr>
          <a:lstStyle/>
          <a:p>
            <a:r>
              <a:rPr lang="en-US" sz="2800" b="1" dirty="0"/>
              <a:t>Confidence Interval</a:t>
            </a:r>
          </a:p>
        </p:txBody>
      </p:sp>
    </p:spTree>
    <p:extLst>
      <p:ext uri="{BB962C8B-B14F-4D97-AF65-F5344CB8AC3E}">
        <p14:creationId xmlns:p14="http://schemas.microsoft.com/office/powerpoint/2010/main" val="38748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p:txBody>
          <a:bodyPr/>
          <a:lstStyle/>
          <a:p>
            <a:pPr>
              <a:lnSpc>
                <a:spcPct val="150000"/>
              </a:lnSpc>
            </a:pPr>
            <a:r>
              <a:rPr lang="en-US" dirty="0"/>
              <a:t>A probability distribution of a random variable X is a description of the probabilities associated with the possible values of X. </a:t>
            </a:r>
            <a:endParaRPr lang="en-US" b="1" dirty="0"/>
          </a:p>
        </p:txBody>
      </p:sp>
      <p:sp>
        <p:nvSpPr>
          <p:cNvPr id="4" name="Title 1"/>
          <p:cNvSpPr txBox="1">
            <a:spLocks/>
          </p:cNvSpPr>
          <p:nvPr/>
        </p:nvSpPr>
        <p:spPr>
          <a:xfrm>
            <a:off x="838200" y="365125"/>
            <a:ext cx="10515600" cy="1325563"/>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smtClean="0"/>
              <a:t>Probability distributions	</a:t>
            </a:r>
            <a:endParaRPr lang="en-US" sz="2800" b="1" dirty="0"/>
          </a:p>
        </p:txBody>
      </p:sp>
    </p:spTree>
    <p:extLst>
      <p:ext uri="{BB962C8B-B14F-4D97-AF65-F5344CB8AC3E}">
        <p14:creationId xmlns:p14="http://schemas.microsoft.com/office/powerpoint/2010/main" val="38662304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pic>
        <p:nvPicPr>
          <p:cNvPr id="18434" name="Picture 2" descr="Image result for interval esti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324" y="2874004"/>
            <a:ext cx="6161027" cy="2066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957" y="867342"/>
            <a:ext cx="3522118" cy="523220"/>
          </a:xfrm>
          <a:prstGeom prst="rect">
            <a:avLst/>
          </a:prstGeom>
        </p:spPr>
        <p:txBody>
          <a:bodyPr wrap="none">
            <a:spAutoFit/>
          </a:bodyPr>
          <a:lstStyle/>
          <a:p>
            <a:r>
              <a:rPr lang="en-US" sz="2800" b="1" dirty="0"/>
              <a:t>Confidence Interval</a:t>
            </a:r>
          </a:p>
        </p:txBody>
      </p:sp>
    </p:spTree>
    <p:extLst>
      <p:ext uri="{BB962C8B-B14F-4D97-AF65-F5344CB8AC3E}">
        <p14:creationId xmlns:p14="http://schemas.microsoft.com/office/powerpoint/2010/main" val="574675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344567" y="7479191"/>
            <a:ext cx="187551" cy="184666"/>
          </a:xfrm>
        </p:spPr>
        <p:txBody>
          <a:bodyPr/>
          <a:lstStyle/>
          <a:p>
            <a:fld id="{8A327F09-5727-42F3-8CEF-8204D4C57556}" type="slidenum">
              <a:rPr lang="en-US" smtClean="0"/>
              <a:pPr/>
              <a:t>71</a:t>
            </a:fld>
            <a:endParaRPr lang="en-US" dirty="0"/>
          </a:p>
        </p:txBody>
      </p:sp>
      <p:sp>
        <p:nvSpPr>
          <p:cNvPr id="5" name="Title 2"/>
          <p:cNvSpPr>
            <a:spLocks noGrp="1"/>
          </p:cNvSpPr>
          <p:nvPr>
            <p:ph type="title"/>
          </p:nvPr>
        </p:nvSpPr>
        <p:spPr>
          <a:xfrm>
            <a:off x="356426" y="969914"/>
            <a:ext cx="10286572" cy="461665"/>
          </a:xfrm>
        </p:spPr>
        <p:txBody>
          <a:bodyPr>
            <a:normAutofit/>
          </a:bodyPr>
          <a:lstStyle/>
          <a:p>
            <a:r>
              <a:rPr lang="en-US" sz="2000" b="1" dirty="0"/>
              <a:t>Confidence Level</a:t>
            </a:r>
          </a:p>
        </p:txBody>
      </p:sp>
      <p:sp>
        <p:nvSpPr>
          <p:cNvPr id="6" name="TextBox 5"/>
          <p:cNvSpPr txBox="1"/>
          <p:nvPr/>
        </p:nvSpPr>
        <p:spPr>
          <a:xfrm>
            <a:off x="532119" y="1524804"/>
            <a:ext cx="7903943" cy="2314544"/>
          </a:xfrm>
          <a:prstGeom prst="rect">
            <a:avLst/>
          </a:prstGeom>
          <a:noFill/>
        </p:spPr>
        <p:txBody>
          <a:bodyPr wrap="square" rtlCol="0">
            <a:spAutoFit/>
          </a:bodyPr>
          <a:lstStyle/>
          <a:p>
            <a:pPr>
              <a:lnSpc>
                <a:spcPct val="150000"/>
              </a:lnSpc>
              <a:buFont typeface="Arial" pitchFamily="34" charset="0"/>
              <a:buChar char="•"/>
            </a:pPr>
            <a:r>
              <a:rPr lang="en-US" dirty="0"/>
              <a:t>Confidence levels are used when two sets of data are being compared.</a:t>
            </a:r>
          </a:p>
          <a:p>
            <a:pPr>
              <a:lnSpc>
                <a:spcPct val="150000"/>
              </a:lnSpc>
              <a:buFont typeface="Arial" pitchFamily="34" charset="0"/>
              <a:buChar char="•"/>
            </a:pPr>
            <a:r>
              <a:rPr lang="en-US" dirty="0"/>
              <a:t> A confidence level is the likelihood of obtaining a particular result by chance rather than due to a truly significant difference in the two sets of data. </a:t>
            </a:r>
          </a:p>
          <a:p>
            <a:pPr>
              <a:lnSpc>
                <a:spcPct val="150000"/>
              </a:lnSpc>
              <a:buFont typeface="Arial" pitchFamily="34" charset="0"/>
              <a:buChar char="•"/>
            </a:pPr>
            <a:r>
              <a:rPr lang="en-US" dirty="0"/>
              <a:t>A confidence interval addresses this issue because it provides a range of values which is likely to contain the population parameter of interest.</a:t>
            </a:r>
          </a:p>
          <a:p>
            <a:pPr>
              <a:lnSpc>
                <a:spcPct val="150000"/>
              </a:lnSpc>
              <a:buFont typeface="Arial" pitchFamily="34" charset="0"/>
              <a:buChar char="•"/>
            </a:pPr>
            <a:r>
              <a:rPr lang="en-US" dirty="0"/>
              <a:t>A 95% confidence interval means that there is a 95% chance that the confidence interval contains the population mean.</a:t>
            </a:r>
          </a:p>
        </p:txBody>
      </p:sp>
      <p:pic>
        <p:nvPicPr>
          <p:cNvPr id="7" name="Picture 2" descr="Image result for confidence level"/>
          <p:cNvPicPr>
            <a:picLocks noChangeAspect="1" noChangeArrowheads="1"/>
          </p:cNvPicPr>
          <p:nvPr/>
        </p:nvPicPr>
        <p:blipFill>
          <a:blip r:embed="rId2"/>
          <a:srcRect/>
          <a:stretch>
            <a:fillRect/>
          </a:stretch>
        </p:blipFill>
        <p:spPr bwMode="auto">
          <a:xfrm>
            <a:off x="4442215" y="4206335"/>
            <a:ext cx="4232702" cy="1294911"/>
          </a:xfrm>
          <a:prstGeom prst="rect">
            <a:avLst/>
          </a:prstGeom>
          <a:noFill/>
        </p:spPr>
      </p:pic>
      <p:pic>
        <p:nvPicPr>
          <p:cNvPr id="8" name="Picture 4" descr="Image result for margin of error"/>
          <p:cNvPicPr>
            <a:picLocks noChangeAspect="1" noChangeArrowheads="1"/>
          </p:cNvPicPr>
          <p:nvPr/>
        </p:nvPicPr>
        <p:blipFill>
          <a:blip r:embed="rId3"/>
          <a:srcRect/>
          <a:stretch>
            <a:fillRect/>
          </a:stretch>
        </p:blipFill>
        <p:spPr bwMode="auto">
          <a:xfrm>
            <a:off x="438343" y="4206334"/>
            <a:ext cx="3493316" cy="1553777"/>
          </a:xfrm>
          <a:prstGeom prst="rect">
            <a:avLst/>
          </a:prstGeom>
          <a:noFill/>
        </p:spPr>
      </p:pic>
    </p:spTree>
    <p:extLst>
      <p:ext uri="{BB962C8B-B14F-4D97-AF65-F5344CB8AC3E}">
        <p14:creationId xmlns:p14="http://schemas.microsoft.com/office/powerpoint/2010/main" val="3441896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93" y="740716"/>
            <a:ext cx="7886700" cy="994172"/>
          </a:xfrm>
        </p:spPr>
        <p:txBody>
          <a:bodyPr/>
          <a:lstStyle/>
          <a:p>
            <a:r>
              <a:rPr lang="en-US" sz="2400" b="1" dirty="0"/>
              <a:t>Interval estimation  of Population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7548" y="1653104"/>
                <a:ext cx="7886700" cy="3958920"/>
              </a:xfrm>
            </p:spPr>
            <p:txBody>
              <a:bodyPr>
                <a:normAutofit lnSpcReduction="10000"/>
              </a:bodyPr>
              <a:lstStyle/>
              <a:p>
                <a:pPr>
                  <a:spcAft>
                    <a:spcPts val="900"/>
                  </a:spcAft>
                </a:pP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oMath>
                </a14:m>
                <a:r>
                  <a:rPr lang="en-IN" dirty="0"/>
                  <a:t> is a </a:t>
                </a:r>
                <a:r>
                  <a:rPr lang="en-IN" b="1" dirty="0"/>
                  <a:t>point estimator </a:t>
                </a:r>
                <a:r>
                  <a:rPr lang="en-IN" dirty="0"/>
                  <a:t>of </a:t>
                </a:r>
                <a:r>
                  <a:rPr lang="el-GR" dirty="0"/>
                  <a:t>μ</a:t>
                </a:r>
                <a:r>
                  <a:rPr lang="en-IN" dirty="0"/>
                  <a:t>. It does not tell us anything about margin of error we are committing in the process of estimation.</a:t>
                </a:r>
              </a:p>
              <a:p>
                <a:pPr>
                  <a:spcAft>
                    <a:spcPts val="900"/>
                  </a:spcAft>
                </a:pPr>
                <a:r>
                  <a:rPr lang="en-IN" dirty="0"/>
                  <a:t>If we like to have an idea of </a:t>
                </a:r>
                <a:r>
                  <a:rPr lang="en-IN" b="1" dirty="0"/>
                  <a:t>error</a:t>
                </a:r>
                <a:r>
                  <a:rPr lang="en-IN" dirty="0"/>
                  <a:t> associated with a point estimator, we need to use process of </a:t>
                </a:r>
                <a:r>
                  <a:rPr lang="en-IN" b="1" dirty="0"/>
                  <a:t>interval estimation</a:t>
                </a:r>
                <a:r>
                  <a:rPr lang="en-IN" dirty="0"/>
                  <a:t>.</a:t>
                </a:r>
              </a:p>
              <a:p>
                <a:pPr>
                  <a:spcAft>
                    <a:spcPts val="900"/>
                  </a:spcAft>
                </a:pPr>
                <a:r>
                  <a:rPr lang="en-IN" dirty="0"/>
                  <a:t>We know that the distribution sample mean has an expected value of </a:t>
                </a:r>
                <a:r>
                  <a:rPr lang="el-GR" dirty="0"/>
                  <a:t>μ</a:t>
                </a:r>
                <a:r>
                  <a:rPr lang="en-IN" dirty="0"/>
                  <a:t> and standard deviation of </a:t>
                </a:r>
                <a:r>
                  <a:rPr lang="el-GR" dirty="0"/>
                  <a:t>σ</a:t>
                </a:r>
                <a:r>
                  <a:rPr lang="en-IN" dirty="0"/>
                  <a:t>/</a:t>
                </a:r>
                <a14:m>
                  <m:oMath xmlns:m="http://schemas.openxmlformats.org/officeDocument/2006/math">
                    <m:rad>
                      <m:radPr>
                        <m:degHide m:val="on"/>
                        <m:ctrlPr>
                          <a:rPr lang="en-IN" i="1">
                            <a:latin typeface="Cambria Math" panose="02040503050406030204" pitchFamily="18" charset="0"/>
                          </a:rPr>
                        </m:ctrlPr>
                      </m:radPr>
                      <m:deg/>
                      <m:e>
                        <m:r>
                          <a:rPr lang="en-IN" i="1">
                            <a:latin typeface="Cambria Math" panose="02040503050406030204" pitchFamily="18" charset="0"/>
                          </a:rPr>
                          <m:t>𝑛</m:t>
                        </m:r>
                      </m:e>
                    </m:rad>
                  </m:oMath>
                </a14:m>
                <a:r>
                  <a:rPr lang="en-IN" dirty="0"/>
                  <a:t>. </a:t>
                </a:r>
              </a:p>
              <a:p>
                <a:pPr>
                  <a:spcAft>
                    <a:spcPts val="900"/>
                  </a:spcAft>
                </a:pPr>
                <a:r>
                  <a:rPr lang="en-IN" dirty="0"/>
                  <a:t>If we take </a:t>
                </a:r>
                <a:r>
                  <a:rPr lang="en-IN" b="1" dirty="0"/>
                  <a:t>a large sample </a:t>
                </a:r>
                <a:r>
                  <a:rPr lang="en-IN" dirty="0"/>
                  <a:t>and </a:t>
                </a:r>
                <a:r>
                  <a:rPr lang="en-IN" b="1" dirty="0"/>
                  <a:t>know the population standard deviation, </a:t>
                </a:r>
                <a:r>
                  <a:rPr lang="en-IN" dirty="0"/>
                  <a:t>we can determine  the sample standard deviation.</a:t>
                </a:r>
              </a:p>
              <a:p>
                <a:pPr>
                  <a:spcAft>
                    <a:spcPts val="900"/>
                  </a:spcAft>
                </a:pPr>
                <a:r>
                  <a:rPr lang="en-IN" dirty="0"/>
                  <a:t>With knowledge of point estimation and sampling distribution we can make statement about precision of our estimate.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7548" y="1653104"/>
                <a:ext cx="7886700" cy="3958920"/>
              </a:xfrm>
              <a:blipFill>
                <a:blip r:embed="rId2"/>
                <a:stretch>
                  <a:fillRect r="-1083"/>
                </a:stretch>
              </a:blipFill>
            </p:spPr>
            <p:txBody>
              <a:bodyPr/>
              <a:lstStyle/>
              <a:p>
                <a:r>
                  <a:rPr lang="en-US">
                    <a:noFill/>
                  </a:rPr>
                  <a:t> </a:t>
                </a:r>
              </a:p>
            </p:txBody>
          </p:sp>
        </mc:Fallback>
      </mc:AlternateContent>
    </p:spTree>
    <p:extLst>
      <p:ext uri="{BB962C8B-B14F-4D97-AF65-F5344CB8AC3E}">
        <p14:creationId xmlns:p14="http://schemas.microsoft.com/office/powerpoint/2010/main" val="1148855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53550" y="1173773"/>
            <a:ext cx="6858000" cy="514350"/>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a:t>Interval Estimation of Population Mean</a:t>
            </a:r>
            <a:endParaRPr lang="en-US" sz="3300" dirty="0"/>
          </a:p>
        </p:txBody>
      </p:sp>
      <p:sp>
        <p:nvSpPr>
          <p:cNvPr id="5" name="Rectangle 9"/>
          <p:cNvSpPr>
            <a:spLocks noChangeArrowheads="1"/>
          </p:cNvSpPr>
          <p:nvPr/>
        </p:nvSpPr>
        <p:spPr bwMode="auto">
          <a:xfrm>
            <a:off x="1153552" y="1046816"/>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1560745" y="1913153"/>
                <a:ext cx="6247210" cy="4408899"/>
              </a:xfrm>
              <a:prstGeom prst="rect">
                <a:avLst/>
              </a:prstGeom>
              <a:noFill/>
            </p:spPr>
            <p:txBody>
              <a:bodyPr wrap="square" rtlCol="0">
                <a:spAutoFit/>
              </a:bodyPr>
              <a:lstStyle/>
              <a:p>
                <a:pPr>
                  <a:lnSpc>
                    <a:spcPct val="150000"/>
                  </a:lnSpc>
                  <a:spcAft>
                    <a:spcPts val="900"/>
                  </a:spcAft>
                </a:pPr>
                <a:r>
                  <a:rPr lang="en-US" sz="1800" dirty="0"/>
                  <a:t>A point estimate is a single value that provides an approximate value to corresponding population parameter.</a:t>
                </a:r>
              </a:p>
              <a:p>
                <a:pPr>
                  <a:lnSpc>
                    <a:spcPct val="150000"/>
                  </a:lnSpc>
                  <a:spcAft>
                    <a:spcPts val="900"/>
                  </a:spcAft>
                </a:pPr>
                <a:r>
                  <a:rPr lang="en-US" sz="1800" dirty="0"/>
                  <a:t>The amount of approximation is indicated by margin of error.</a:t>
                </a:r>
              </a:p>
              <a:p>
                <a:pPr>
                  <a:lnSpc>
                    <a:spcPct val="150000"/>
                  </a:lnSpc>
                  <a:spcAft>
                    <a:spcPts val="900"/>
                  </a:spcAft>
                </a:pPr>
                <a:r>
                  <a:rPr lang="en-US" sz="1800" dirty="0"/>
                  <a:t>The information about value of population parameter along with margin of error is called interval estimate.</a:t>
                </a:r>
              </a:p>
              <a:p>
                <a:pPr>
                  <a:lnSpc>
                    <a:spcPct val="150000"/>
                  </a:lnSpc>
                  <a:spcAft>
                    <a:spcPts val="900"/>
                  </a:spcAft>
                </a:pPr>
                <a:r>
                  <a:rPr lang="en-US" sz="1800" b="1" dirty="0"/>
                  <a:t>Interval Estimate = Point Estimate </a:t>
                </a:r>
                <a:r>
                  <a:rPr lang="en-US" sz="1800" b="1" dirty="0">
                    <a:latin typeface="Cambria Math" panose="02040503050406030204" pitchFamily="18" charset="0"/>
                    <a:ea typeface="Cambria Math" panose="02040503050406030204" pitchFamily="18" charset="0"/>
                  </a:rPr>
                  <a:t>± </a:t>
                </a:r>
                <a:r>
                  <a:rPr lang="en-US" sz="1800" b="1" dirty="0">
                    <a:latin typeface="Arial" panose="020B0604020202020204" pitchFamily="34" charset="0"/>
                    <a:ea typeface="Cambria Math" panose="02040503050406030204" pitchFamily="18" charset="0"/>
                    <a:cs typeface="Arial" panose="020B0604020202020204" pitchFamily="34" charset="0"/>
                  </a:rPr>
                  <a:t>Margin of Error.</a:t>
                </a:r>
              </a:p>
              <a:p>
                <a:pPr marL="942975" lvl="2" indent="-257175">
                  <a:lnSpc>
                    <a:spcPct val="150000"/>
                  </a:lnSpc>
                  <a:spcAft>
                    <a:spcPts val="900"/>
                  </a:spcAft>
                  <a:buFont typeface="Symbol" panose="05050102010706020507" pitchFamily="18" charset="2"/>
                  <a:buChar char="m"/>
                </a:pPr>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a:t>
                </a:r>
                <a14:m>
                  <m:oMath xmlns:m="http://schemas.openxmlformats.org/officeDocument/2006/math">
                    <m:acc>
                      <m:accPr>
                        <m:chr m:val="̅"/>
                        <m:ctrlPr>
                          <a:rPr lang="en-US" sz="1800" b="1"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800" b="1"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𝒙</m:t>
                        </m:r>
                      </m:e>
                    </m:acc>
                  </m:oMath>
                </a14:m>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a:t>
                </a:r>
                <a:r>
                  <a:rPr lang="en-US" sz="1800" b="1" dirty="0">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a:t>± </a:t>
                </a:r>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Margin of Error</a:t>
                </a:r>
              </a:p>
              <a:p>
                <a:pPr lvl="2">
                  <a:lnSpc>
                    <a:spcPct val="150000"/>
                  </a:lnSpc>
                  <a:spcAft>
                    <a:spcPts val="900"/>
                  </a:spcAft>
                </a:pPr>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a:t>
                </a:r>
                <a:r>
                  <a:rPr lang="en-US" sz="1800" b="1" dirty="0" smtClean="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p </a:t>
                </a:r>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a:t>
                </a:r>
                <a14:m>
                  <m:oMath xmlns:m="http://schemas.openxmlformats.org/officeDocument/2006/math">
                    <m:acc>
                      <m:accPr>
                        <m:chr m:val="̅"/>
                        <m:ctrlPr>
                          <a:rPr lang="en-US" sz="1800" b="1"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800" b="1"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𝒑</m:t>
                        </m:r>
                      </m:e>
                    </m:acc>
                  </m:oMath>
                </a14:m>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a:t>
                </a:r>
                <a:r>
                  <a:rPr lang="en-US" sz="1800" b="1" dirty="0">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a:t>± </a:t>
                </a:r>
                <a:r>
                  <a:rPr lang="en-US" sz="1800" b="1"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Margin of Error</a:t>
                </a:r>
                <a:endParaRPr lang="en-US" sz="1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560745" y="1913153"/>
                <a:ext cx="6247210" cy="4408899"/>
              </a:xfrm>
              <a:prstGeom prst="rect">
                <a:avLst/>
              </a:prstGeom>
              <a:blipFill>
                <a:blip r:embed="rId2"/>
                <a:stretch>
                  <a:fillRect l="-780" b="-138"/>
                </a:stretch>
              </a:blipFill>
            </p:spPr>
            <p:txBody>
              <a:bodyPr/>
              <a:lstStyle/>
              <a:p>
                <a:r>
                  <a:rPr lang="en-US">
                    <a:noFill/>
                  </a:rPr>
                  <a:t> </a:t>
                </a:r>
              </a:p>
            </p:txBody>
          </p:sp>
        </mc:Fallback>
      </mc:AlternateContent>
    </p:spTree>
    <p:extLst>
      <p:ext uri="{BB962C8B-B14F-4D97-AF65-F5344CB8AC3E}">
        <p14:creationId xmlns:p14="http://schemas.microsoft.com/office/powerpoint/2010/main" val="264343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405889"/>
            <a:ext cx="6858000" cy="514350"/>
          </a:xfrm>
        </p:spPr>
        <p:txBody>
          <a:bodyPr rtlCol="0">
            <a:normAutofit fontScale="90000"/>
          </a:bodyPr>
          <a:lstStyle/>
          <a:p>
            <a:pPr algn="l">
              <a:defRPr/>
            </a:pPr>
            <a:r>
              <a:rPr lang="en-US" dirty="0"/>
              <a:t>Interval Estimation</a:t>
            </a:r>
          </a:p>
        </p:txBody>
      </p:sp>
      <p:sp>
        <p:nvSpPr>
          <p:cNvPr id="26627" name="Rectangle 9"/>
          <p:cNvSpPr>
            <a:spLocks noChangeArrowheads="1"/>
          </p:cNvSpPr>
          <p:nvPr/>
        </p:nvSpPr>
        <p:spPr bwMode="auto">
          <a:xfrm>
            <a:off x="1143001" y="1278932"/>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p:sp>
        <p:nvSpPr>
          <p:cNvPr id="36" name="TextBox 35"/>
          <p:cNvSpPr txBox="1"/>
          <p:nvPr/>
        </p:nvSpPr>
        <p:spPr>
          <a:xfrm>
            <a:off x="1371600" y="1977390"/>
            <a:ext cx="6400800" cy="369332"/>
          </a:xfrm>
          <a:prstGeom prst="rect">
            <a:avLst/>
          </a:prstGeom>
          <a:noFill/>
        </p:spPr>
        <p:txBody>
          <a:bodyPr wrap="square" rtlCol="0">
            <a:spAutoFit/>
          </a:bodyPr>
          <a:lstStyle/>
          <a:p>
            <a:pPr>
              <a:spcAft>
                <a:spcPts val="900"/>
              </a:spcAft>
              <a:defRPr/>
            </a:pPr>
            <a:endParaRPr lang="en-US" sz="1800" dirty="0">
              <a:latin typeface="Calibri" pitchFamily="34" charset="0"/>
            </a:endParaRPr>
          </a:p>
        </p:txBody>
      </p:sp>
      <p:pic>
        <p:nvPicPr>
          <p:cNvPr id="5" name="Picture 2" descr="http://www.statisticshowto.com/wp-content/uploads/2013/09/normal-distribution-probability.jpg"/>
          <p:cNvPicPr>
            <a:picLocks noChangeAspect="1" noChangeArrowheads="1"/>
          </p:cNvPicPr>
          <p:nvPr/>
        </p:nvPicPr>
        <p:blipFill rotWithShape="1">
          <a:blip r:embed="rId3">
            <a:extLst>
              <a:ext uri="{28A0092B-C50C-407E-A947-70E740481C1C}">
                <a14:useLocalDpi xmlns:a14="http://schemas.microsoft.com/office/drawing/2010/main" val="0"/>
              </a:ext>
            </a:extLst>
          </a:blip>
          <a:srcRect r="1141"/>
          <a:stretch/>
        </p:blipFill>
        <p:spPr bwMode="auto">
          <a:xfrm>
            <a:off x="2550319" y="2419857"/>
            <a:ext cx="3714750" cy="135016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4436269" y="2591305"/>
            <a:ext cx="0" cy="1178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17125" y="3664475"/>
            <a:ext cx="261610" cy="253916"/>
          </a:xfrm>
          <a:prstGeom prst="rect">
            <a:avLst/>
          </a:prstGeom>
          <a:noFill/>
        </p:spPr>
        <p:txBody>
          <a:bodyPr wrap="none" rtlCol="0">
            <a:spAutoFit/>
          </a:bodyPr>
          <a:lstStyle/>
          <a:p>
            <a:r>
              <a:rPr lang="el-GR" sz="1050" dirty="0"/>
              <a:t>μ</a:t>
            </a:r>
            <a:endParaRPr lang="en-IN" sz="1050" dirty="0"/>
          </a:p>
        </p:txBody>
      </p:sp>
      <mc:AlternateContent xmlns:mc="http://schemas.openxmlformats.org/markup-compatibility/2006" xmlns:a14="http://schemas.microsoft.com/office/drawing/2010/main">
        <mc:Choice Requires="a14">
          <p:sp>
            <p:nvSpPr>
              <p:cNvPr id="8" name="TextBox 7"/>
              <p:cNvSpPr txBox="1"/>
              <p:nvPr/>
            </p:nvSpPr>
            <p:spPr>
              <a:xfrm>
                <a:off x="6384212" y="3571607"/>
                <a:ext cx="29777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IN" sz="1050" i="1">
                              <a:latin typeface="Cambria Math" panose="02040503050406030204" pitchFamily="18" charset="0"/>
                            </a:rPr>
                          </m:ctrlPr>
                        </m:accPr>
                        <m:e>
                          <m:r>
                            <a:rPr lang="en-IN" sz="1050" i="1">
                              <a:latin typeface="Cambria Math" panose="02040503050406030204" pitchFamily="18" charset="0"/>
                            </a:rPr>
                            <m:t>𝑥</m:t>
                          </m:r>
                        </m:e>
                      </m:acc>
                    </m:oMath>
                  </m:oMathPara>
                </a14:m>
                <a:endParaRPr lang="en-IN" sz="1050" dirty="0"/>
              </a:p>
            </p:txBody>
          </p:sp>
        </mc:Choice>
        <mc:Fallback xmlns="">
          <p:sp>
            <p:nvSpPr>
              <p:cNvPr id="8" name="TextBox 7"/>
              <p:cNvSpPr txBox="1">
                <a:spLocks noRot="1" noChangeAspect="1" noMove="1" noResize="1" noEditPoints="1" noAdjustHandles="1" noChangeArrowheads="1" noChangeShapeType="1" noTextEdit="1"/>
              </p:cNvSpPr>
              <p:nvPr/>
            </p:nvSpPr>
            <p:spPr>
              <a:xfrm>
                <a:off x="6384212" y="3571607"/>
                <a:ext cx="297774" cy="253916"/>
              </a:xfrm>
              <a:prstGeom prst="rect">
                <a:avLst/>
              </a:prstGeom>
              <a:blipFill>
                <a:blip r:embed="rId4"/>
                <a:stretch>
                  <a:fillRect r="-4082"/>
                </a:stretch>
              </a:blipFill>
            </p:spPr>
            <p:txBody>
              <a:bodyPr/>
              <a:lstStyle/>
              <a:p>
                <a:r>
                  <a:rPr lang="en-US">
                    <a:noFill/>
                  </a:rPr>
                  <a:t> </a:t>
                </a:r>
              </a:p>
            </p:txBody>
          </p:sp>
        </mc:Fallback>
      </mc:AlternateContent>
      <p:sp>
        <p:nvSpPr>
          <p:cNvPr id="9" name="TextBox 8"/>
          <p:cNvSpPr txBox="1"/>
          <p:nvPr/>
        </p:nvSpPr>
        <p:spPr>
          <a:xfrm>
            <a:off x="4150615" y="3941474"/>
            <a:ext cx="761747" cy="369332"/>
          </a:xfrm>
          <a:prstGeom prst="rect">
            <a:avLst/>
          </a:prstGeom>
          <a:noFill/>
        </p:spPr>
        <p:txBody>
          <a:bodyPr wrap="none" rtlCol="0">
            <a:spAutoFit/>
          </a:bodyPr>
          <a:lstStyle/>
          <a:p>
            <a:r>
              <a:rPr lang="en-IN" sz="1800" dirty="0"/>
              <a:t>mean</a:t>
            </a:r>
          </a:p>
        </p:txBody>
      </p:sp>
      <mc:AlternateContent xmlns:mc="http://schemas.openxmlformats.org/markup-compatibility/2006" xmlns:a14="http://schemas.microsoft.com/office/drawing/2010/main">
        <mc:Choice Requires="a14">
          <p:sp>
            <p:nvSpPr>
              <p:cNvPr id="10" name="TextBox 9"/>
              <p:cNvSpPr txBox="1"/>
              <p:nvPr/>
            </p:nvSpPr>
            <p:spPr>
              <a:xfrm>
                <a:off x="4950619" y="2591305"/>
                <a:ext cx="2930674" cy="372410"/>
              </a:xfrm>
              <a:prstGeom prst="rect">
                <a:avLst/>
              </a:prstGeom>
              <a:noFill/>
            </p:spPr>
            <p:txBody>
              <a:bodyPr wrap="none" rtlCol="0">
                <a:spAutoFit/>
              </a:bodyPr>
              <a:lstStyle/>
              <a:p>
                <a:r>
                  <a:rPr lang="en-IN" sz="1800" dirty="0"/>
                  <a:t>Standard deviation = </a:t>
                </a:r>
                <a:r>
                  <a:rPr lang="el-GR" sz="1800" dirty="0"/>
                  <a:t>σ</a:t>
                </a:r>
                <a:r>
                  <a:rPr lang="en-IN" sz="1800" dirty="0"/>
                  <a:t>/</a:t>
                </a:r>
                <a14:m>
                  <m:oMath xmlns:m="http://schemas.openxmlformats.org/officeDocument/2006/math">
                    <m:rad>
                      <m:radPr>
                        <m:degHide m:val="on"/>
                        <m:ctrlPr>
                          <a:rPr lang="en-IN" sz="1800" i="1">
                            <a:latin typeface="Cambria Math" panose="02040503050406030204" pitchFamily="18" charset="0"/>
                          </a:rPr>
                        </m:ctrlPr>
                      </m:radPr>
                      <m:deg/>
                      <m:e>
                        <m:r>
                          <a:rPr lang="en-IN" sz="1800" i="1">
                            <a:latin typeface="Cambria Math" panose="02040503050406030204" pitchFamily="18" charset="0"/>
                          </a:rPr>
                          <m:t>𝑛</m:t>
                        </m:r>
                      </m:e>
                    </m:rad>
                  </m:oMath>
                </a14:m>
                <a:r>
                  <a:rPr lang="en-IN" sz="1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950619" y="2591305"/>
                <a:ext cx="2930674" cy="372410"/>
              </a:xfrm>
              <a:prstGeom prst="rect">
                <a:avLst/>
              </a:prstGeom>
              <a:blipFill>
                <a:blip r:embed="rId5"/>
                <a:stretch>
                  <a:fillRect l="-1663"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66637" y="2159690"/>
                <a:ext cx="2815771" cy="369332"/>
              </a:xfrm>
              <a:prstGeom prst="rect">
                <a:avLst/>
              </a:prstGeom>
              <a:noFill/>
            </p:spPr>
            <p:txBody>
              <a:bodyPr wrap="none" rtlCol="0">
                <a:spAutoFit/>
              </a:bodyPr>
              <a:lstStyle/>
              <a:p>
                <a:r>
                  <a:rPr lang="en-IN" sz="1800" dirty="0"/>
                  <a:t>Sampling Distribution of </a:t>
                </a:r>
                <a14:m>
                  <m:oMath xmlns:m="http://schemas.openxmlformats.org/officeDocument/2006/math">
                    <m:acc>
                      <m:accPr>
                        <m:chr m:val="̅"/>
                        <m:ctrlPr>
                          <a:rPr lang="en-IN" sz="1800" i="1">
                            <a:latin typeface="Cambria Math" panose="02040503050406030204" pitchFamily="18" charset="0"/>
                          </a:rPr>
                        </m:ctrlPr>
                      </m:accPr>
                      <m:e>
                        <m:r>
                          <a:rPr lang="en-IN" sz="1800" i="1">
                            <a:latin typeface="Cambria Math" panose="02040503050406030204" pitchFamily="18" charset="0"/>
                          </a:rPr>
                          <m:t>𝑥</m:t>
                        </m:r>
                      </m:e>
                    </m:acc>
                  </m:oMath>
                </a14:m>
                <a:endParaRPr lang="en-IN" sz="1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566637" y="2159690"/>
                <a:ext cx="2815771" cy="369332"/>
              </a:xfrm>
              <a:prstGeom prst="rect">
                <a:avLst/>
              </a:prstGeom>
              <a:blipFill>
                <a:blip r:embed="rId6"/>
                <a:stretch>
                  <a:fillRect l="-1948" t="-8197" r="-8225" b="-24590"/>
                </a:stretch>
              </a:blipFill>
            </p:spPr>
            <p:txBody>
              <a:bodyPr/>
              <a:lstStyle/>
              <a:p>
                <a:r>
                  <a:rPr lang="en-US">
                    <a:noFill/>
                  </a:rPr>
                  <a:t> </a:t>
                </a:r>
              </a:p>
            </p:txBody>
          </p:sp>
        </mc:Fallback>
      </mc:AlternateContent>
      <p:sp>
        <p:nvSpPr>
          <p:cNvPr id="3" name="TextBox 2"/>
          <p:cNvSpPr txBox="1"/>
          <p:nvPr/>
        </p:nvSpPr>
        <p:spPr>
          <a:xfrm>
            <a:off x="484094" y="4564521"/>
            <a:ext cx="8118662" cy="1200329"/>
          </a:xfrm>
          <a:prstGeom prst="rect">
            <a:avLst/>
          </a:prstGeom>
          <a:noFill/>
        </p:spPr>
        <p:txBody>
          <a:bodyPr wrap="square" rtlCol="0">
            <a:spAutoFit/>
          </a:bodyPr>
          <a:lstStyle/>
          <a:p>
            <a:r>
              <a:rPr lang="en-IN" sz="1800" dirty="0"/>
              <a:t>If the population </a:t>
            </a:r>
            <a:r>
              <a:rPr lang="el-GR" sz="1800" dirty="0"/>
              <a:t>σ</a:t>
            </a:r>
            <a:r>
              <a:rPr lang="en-IN" sz="1800" dirty="0"/>
              <a:t> is 20 and sample size is 100 then the standard deviation (standard error) of sampling distribution is 20/</a:t>
            </a:r>
            <a:r>
              <a:rPr lang="en-IN" sz="1800" dirty="0" err="1"/>
              <a:t>sqrt</a:t>
            </a:r>
            <a:r>
              <a:rPr lang="en-IN" sz="1800" dirty="0"/>
              <a:t>(100) = 2.</a:t>
            </a:r>
          </a:p>
          <a:p>
            <a:endParaRPr lang="en-IN" sz="1800" dirty="0"/>
          </a:p>
          <a:p>
            <a:endParaRPr lang="en-IN" sz="1800" dirty="0"/>
          </a:p>
        </p:txBody>
      </p:sp>
      <p:cxnSp>
        <p:nvCxnSpPr>
          <p:cNvPr id="12" name="Straight Connector 11"/>
          <p:cNvCxnSpPr/>
          <p:nvPr/>
        </p:nvCxnSpPr>
        <p:spPr>
          <a:xfrm>
            <a:off x="4436269" y="2473437"/>
            <a:ext cx="0" cy="1244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0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40" y="753055"/>
            <a:ext cx="7886700" cy="994172"/>
          </a:xfrm>
        </p:spPr>
        <p:txBody>
          <a:bodyPr/>
          <a:lstStyle/>
          <a:p>
            <a:r>
              <a:rPr lang="en-US" sz="2000" b="1" dirty="0"/>
              <a:t>Calculate Confidence Coefficient for a given CI</a:t>
            </a:r>
          </a:p>
        </p:txBody>
      </p:sp>
      <p:sp>
        <p:nvSpPr>
          <p:cNvPr id="4" name="TextBox 3"/>
          <p:cNvSpPr txBox="1"/>
          <p:nvPr/>
        </p:nvSpPr>
        <p:spPr>
          <a:xfrm>
            <a:off x="664931" y="4104682"/>
            <a:ext cx="4607751" cy="2031325"/>
          </a:xfrm>
          <a:prstGeom prst="rect">
            <a:avLst/>
          </a:prstGeom>
          <a:noFill/>
        </p:spPr>
        <p:txBody>
          <a:bodyPr wrap="square" rtlCol="0">
            <a:spAutoFit/>
          </a:bodyPr>
          <a:lstStyle/>
          <a:p>
            <a:r>
              <a:rPr lang="en-US" dirty="0"/>
              <a:t>(1-</a:t>
            </a:r>
            <a:r>
              <a:rPr lang="el-GR" dirty="0"/>
              <a:t> α</a:t>
            </a:r>
            <a:r>
              <a:rPr lang="en-US" dirty="0"/>
              <a:t>) 100% = 95%</a:t>
            </a:r>
          </a:p>
          <a:p>
            <a:r>
              <a:rPr lang="en-US" dirty="0"/>
              <a:t>100%-100</a:t>
            </a:r>
            <a:r>
              <a:rPr lang="el-GR" baseline="30000" dirty="0"/>
              <a:t>α</a:t>
            </a:r>
            <a:r>
              <a:rPr lang="en-US" dirty="0"/>
              <a:t> % = 95%</a:t>
            </a:r>
          </a:p>
          <a:p>
            <a:r>
              <a:rPr lang="en-US" dirty="0"/>
              <a:t>-100</a:t>
            </a:r>
            <a:r>
              <a:rPr lang="el-GR" dirty="0"/>
              <a:t> α</a:t>
            </a:r>
            <a:r>
              <a:rPr lang="en-US" dirty="0"/>
              <a:t> % =-5%</a:t>
            </a:r>
          </a:p>
          <a:p>
            <a:r>
              <a:rPr lang="el-GR" dirty="0"/>
              <a:t>α</a:t>
            </a:r>
            <a:r>
              <a:rPr lang="en-US" dirty="0"/>
              <a:t> = 5/100  = .05</a:t>
            </a:r>
          </a:p>
          <a:p>
            <a:r>
              <a:rPr lang="el-GR" dirty="0"/>
              <a:t>α</a:t>
            </a:r>
            <a:r>
              <a:rPr lang="en-US" dirty="0"/>
              <a:t> = 0.05</a:t>
            </a:r>
          </a:p>
          <a:p>
            <a:r>
              <a:rPr lang="en-US" dirty="0"/>
              <a:t>Area to the left of the required z value = 1- </a:t>
            </a:r>
            <a:r>
              <a:rPr lang="en-US" dirty="0" smtClean="0"/>
              <a:t>0.025</a:t>
            </a:r>
          </a:p>
          <a:p>
            <a:r>
              <a:rPr lang="en-US" dirty="0" smtClean="0"/>
              <a:t> </a:t>
            </a:r>
            <a:r>
              <a:rPr lang="en-US" dirty="0"/>
              <a:t>=</a:t>
            </a:r>
            <a:r>
              <a:rPr lang="en-US" b="1" dirty="0"/>
              <a:t>0.975  </a:t>
            </a:r>
          </a:p>
          <a:p>
            <a:r>
              <a:rPr lang="en-US" b="1" dirty="0">
                <a:solidFill>
                  <a:schemeClr val="tx1">
                    <a:lumMod val="65000"/>
                    <a:lumOff val="35000"/>
                  </a:schemeClr>
                </a:solidFill>
              </a:rPr>
              <a:t>Z </a:t>
            </a:r>
            <a:r>
              <a:rPr lang="el-GR" b="1" dirty="0">
                <a:solidFill>
                  <a:schemeClr val="tx1">
                    <a:lumMod val="65000"/>
                    <a:lumOff val="35000"/>
                  </a:schemeClr>
                </a:solidFill>
              </a:rPr>
              <a:t>α</a:t>
            </a:r>
            <a:r>
              <a:rPr lang="en-US" b="1" dirty="0">
                <a:solidFill>
                  <a:schemeClr val="tx1">
                    <a:lumMod val="65000"/>
                    <a:lumOff val="35000"/>
                  </a:schemeClr>
                </a:solidFill>
              </a:rPr>
              <a:t> /2 (critical value)  = 1.96</a:t>
            </a:r>
          </a:p>
          <a:p>
            <a:endParaRPr lang="en-US" b="1" dirty="0"/>
          </a:p>
        </p:txBody>
      </p:sp>
      <p:sp>
        <p:nvSpPr>
          <p:cNvPr id="5" name="TextBox 4"/>
          <p:cNvSpPr txBox="1"/>
          <p:nvPr/>
        </p:nvSpPr>
        <p:spPr>
          <a:xfrm>
            <a:off x="611352" y="1620794"/>
            <a:ext cx="8143932" cy="338554"/>
          </a:xfrm>
          <a:prstGeom prst="rect">
            <a:avLst/>
          </a:prstGeom>
          <a:noFill/>
        </p:spPr>
        <p:txBody>
          <a:bodyPr wrap="square" rtlCol="0">
            <a:spAutoFit/>
          </a:bodyPr>
          <a:lstStyle/>
          <a:p>
            <a:r>
              <a:rPr lang="en-US" sz="1600" dirty="0"/>
              <a:t>What is the approximate  z value for a 95% confidence Interval ? </a:t>
            </a:r>
          </a:p>
        </p:txBody>
      </p:sp>
      <p:pic>
        <p:nvPicPr>
          <p:cNvPr id="6" name="Picture 3"/>
          <p:cNvPicPr>
            <a:picLocks noChangeAspect="1" noChangeArrowheads="1"/>
          </p:cNvPicPr>
          <p:nvPr/>
        </p:nvPicPr>
        <p:blipFill>
          <a:blip r:embed="rId2"/>
          <a:srcRect/>
          <a:stretch>
            <a:fillRect/>
          </a:stretch>
        </p:blipFill>
        <p:spPr bwMode="auto">
          <a:xfrm>
            <a:off x="711852" y="2054117"/>
            <a:ext cx="3143250" cy="1471613"/>
          </a:xfrm>
          <a:prstGeom prst="rect">
            <a:avLst/>
          </a:prstGeom>
          <a:noFill/>
          <a:ln w="9525">
            <a:noFill/>
            <a:miter lim="800000"/>
            <a:headEnd/>
            <a:tailEnd/>
          </a:ln>
          <a:effectLst/>
        </p:spPr>
      </p:pic>
      <p:pic>
        <p:nvPicPr>
          <p:cNvPr id="7" name="Picture 4"/>
          <p:cNvPicPr>
            <a:picLocks noChangeAspect="1" noChangeArrowheads="1"/>
          </p:cNvPicPr>
          <p:nvPr/>
        </p:nvPicPr>
        <p:blipFill>
          <a:blip r:embed="rId3"/>
          <a:srcRect/>
          <a:stretch>
            <a:fillRect/>
          </a:stretch>
        </p:blipFill>
        <p:spPr bwMode="auto">
          <a:xfrm>
            <a:off x="4890975" y="2054117"/>
            <a:ext cx="3384320" cy="1393041"/>
          </a:xfrm>
          <a:prstGeom prst="rect">
            <a:avLst/>
          </a:prstGeom>
          <a:noFill/>
          <a:ln w="9525">
            <a:noFill/>
            <a:miter lim="800000"/>
            <a:headEnd/>
            <a:tailEnd/>
          </a:ln>
          <a:effectLst/>
        </p:spPr>
      </p:pic>
      <p:pic>
        <p:nvPicPr>
          <p:cNvPr id="8" name="Picture 5"/>
          <p:cNvPicPr>
            <a:picLocks noChangeAspect="1" noChangeArrowheads="1"/>
          </p:cNvPicPr>
          <p:nvPr/>
        </p:nvPicPr>
        <p:blipFill>
          <a:blip r:embed="rId4"/>
          <a:srcRect/>
          <a:stretch>
            <a:fillRect/>
          </a:stretch>
        </p:blipFill>
        <p:spPr bwMode="auto">
          <a:xfrm>
            <a:off x="4773666" y="3525730"/>
            <a:ext cx="3836564" cy="2195049"/>
          </a:xfrm>
          <a:prstGeom prst="rect">
            <a:avLst/>
          </a:prstGeom>
          <a:noFill/>
          <a:ln w="9525">
            <a:noFill/>
            <a:miter lim="800000"/>
            <a:headEnd/>
            <a:tailEnd/>
          </a:ln>
          <a:effectLst/>
        </p:spPr>
      </p:pic>
    </p:spTree>
    <p:extLst>
      <p:ext uri="{BB962C8B-B14F-4D97-AF65-F5344CB8AC3E}">
        <p14:creationId xmlns:p14="http://schemas.microsoft.com/office/powerpoint/2010/main" val="9121451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fontScale="90000"/>
          </a:bodyPr>
          <a:lstStyle/>
          <a:p>
            <a:pPr algn="l">
              <a:defRPr/>
            </a:pPr>
            <a:r>
              <a:rPr lang="en-US" sz="2400" b="1" dirty="0"/>
              <a:t>Interval Estimation for Population Mean – Large Sample  </a:t>
            </a:r>
          </a:p>
        </p:txBody>
      </p:sp>
      <p:sp>
        <p:nvSpPr>
          <p:cNvPr id="26627"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940832" y="1510100"/>
                <a:ext cx="7262336" cy="4032964"/>
              </a:xfrm>
              <a:prstGeom prst="rect">
                <a:avLst/>
              </a:prstGeom>
              <a:noFill/>
            </p:spPr>
            <p:txBody>
              <a:bodyPr wrap="square" rtlCol="0">
                <a:spAutoFit/>
              </a:bodyPr>
              <a:lstStyle/>
              <a:p>
                <a:pPr>
                  <a:spcAft>
                    <a:spcPts val="900"/>
                  </a:spcAft>
                </a:pPr>
                <a:r>
                  <a:rPr lang="en-IN" sz="1800" dirty="0">
                    <a:latin typeface="Arial" panose="020B0604020202020204" pitchFamily="34" charset="0"/>
                    <a:cs typeface="Arial" panose="020B0604020202020204" pitchFamily="34" charset="0"/>
                  </a:rPr>
                  <a:t>Sample size </a:t>
                </a:r>
                <a:r>
                  <a:rPr lang="en-IN" sz="1800" dirty="0">
                    <a:latin typeface="Arial" panose="020B0604020202020204" pitchFamily="34" charset="0"/>
                    <a:cs typeface="Arial" panose="020B0604020202020204" pitchFamily="34" charset="0"/>
                    <a:sym typeface="Symbol" panose="05050102010706020507" pitchFamily="18" charset="2"/>
                  </a:rPr>
                  <a:t></a:t>
                </a:r>
                <a:r>
                  <a:rPr lang="en-IN" sz="1800" dirty="0">
                    <a:latin typeface="Arial" panose="020B0604020202020204" pitchFamily="34" charset="0"/>
                    <a:cs typeface="Arial" panose="020B0604020202020204" pitchFamily="34" charset="0"/>
                  </a:rPr>
                  <a:t> 30, therefore CLT applies, Normality assumed.</a:t>
                </a:r>
              </a:p>
              <a:p>
                <a:pPr>
                  <a:spcAft>
                    <a:spcPts val="900"/>
                  </a:spcAft>
                </a:pPr>
                <a:r>
                  <a:rPr lang="en-IN" sz="1800" b="1" dirty="0">
                    <a:latin typeface="Arial" panose="020B0604020202020204" pitchFamily="34" charset="0"/>
                    <a:cs typeface="Arial" panose="020B0604020202020204" pitchFamily="34" charset="0"/>
                  </a:rPr>
                  <a:t>Assume </a:t>
                </a:r>
                <a:r>
                  <a:rPr lang="el-GR" sz="1800" b="1" dirty="0">
                    <a:latin typeface="Cambria Math" panose="02040503050406030204" pitchFamily="18" charset="0"/>
                    <a:ea typeface="Cambria Math" panose="02040503050406030204" pitchFamily="18" charset="0"/>
                    <a:cs typeface="Arial" panose="020B0604020202020204" pitchFamily="34" charset="0"/>
                  </a:rPr>
                  <a:t>σ</a:t>
                </a:r>
                <a:r>
                  <a:rPr lang="en-US" sz="1800" b="1" dirty="0">
                    <a:latin typeface="Cambria Math" panose="02040503050406030204" pitchFamily="18" charset="0"/>
                    <a:ea typeface="Cambria Math" panose="02040503050406030204" pitchFamily="18" charset="0"/>
                    <a:cs typeface="Arial" panose="020B0604020202020204" pitchFamily="34" charset="0"/>
                  </a:rPr>
                  <a:t> </a:t>
                </a:r>
                <a:r>
                  <a:rPr lang="en-IN" sz="1800" b="1" dirty="0">
                    <a:latin typeface="Arial" panose="020B0604020202020204" pitchFamily="34" charset="0"/>
                    <a:cs typeface="Arial" panose="020B0604020202020204" pitchFamily="34" charset="0"/>
                  </a:rPr>
                  <a:t>known.</a:t>
                </a:r>
              </a:p>
              <a:p>
                <a:pPr>
                  <a:spcAft>
                    <a:spcPts val="900"/>
                  </a:spcAft>
                </a:pPr>
                <a:r>
                  <a:rPr lang="en-IN" sz="1800" dirty="0">
                    <a:latin typeface="Arial" panose="020B0604020202020204" pitchFamily="34" charset="0"/>
                    <a:cs typeface="Arial" panose="020B0604020202020204" pitchFamily="34" charset="0"/>
                  </a:rPr>
                  <a:t>Sample size = 100, Sample mean </a:t>
                </a:r>
                <a14:m>
                  <m:oMath xmlns:m="http://schemas.openxmlformats.org/officeDocument/2006/math">
                    <m:acc>
                      <m:accPr>
                        <m:chr m:val="̅"/>
                        <m:ctrlPr>
                          <a:rPr lang="en-IN"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𝑥</m:t>
                        </m:r>
                      </m:e>
                    </m:acc>
                  </m:oMath>
                </a14:m>
                <a:r>
                  <a:rPr lang="en-IN" sz="1800" dirty="0">
                    <a:latin typeface="Arial" panose="020B0604020202020204" pitchFamily="34" charset="0"/>
                    <a:cs typeface="Arial" panose="020B0604020202020204" pitchFamily="34" charset="0"/>
                  </a:rPr>
                  <a:t> = 82, </a:t>
                </a:r>
                <a:r>
                  <a:rPr lang="el-GR" sz="1800" dirty="0">
                    <a:latin typeface="Cambria Math" panose="02040503050406030204" pitchFamily="18" charset="0"/>
                    <a:ea typeface="Cambria Math" panose="02040503050406030204" pitchFamily="18" charset="0"/>
                    <a:cs typeface="Arial" panose="020B0604020202020204" pitchFamily="34" charset="0"/>
                  </a:rPr>
                  <a:t>σ</a:t>
                </a:r>
                <a:r>
                  <a:rPr lang="en-US" sz="1800" dirty="0">
                    <a:latin typeface="Cambria Math" panose="02040503050406030204" pitchFamily="18" charset="0"/>
                    <a:ea typeface="Cambria Math" panose="02040503050406030204" pitchFamily="18" charset="0"/>
                    <a:cs typeface="Arial" panose="020B0604020202020204" pitchFamily="34" charset="0"/>
                  </a:rPr>
                  <a:t> </a:t>
                </a:r>
                <a:r>
                  <a:rPr lang="en-IN" sz="1800" dirty="0">
                    <a:latin typeface="Arial" panose="020B0604020202020204" pitchFamily="34" charset="0"/>
                    <a:cs typeface="Arial" panose="020B0604020202020204" pitchFamily="34" charset="0"/>
                  </a:rPr>
                  <a:t>= 20.</a:t>
                </a:r>
              </a:p>
              <a:p>
                <a:pPr>
                  <a:spcAft>
                    <a:spcPts val="900"/>
                  </a:spcAft>
                </a:pPr>
                <a:endParaRPr lang="en-IN" sz="1800" dirty="0">
                  <a:latin typeface="Arial" panose="020B0604020202020204" pitchFamily="34" charset="0"/>
                  <a:cs typeface="Arial" panose="020B0604020202020204" pitchFamily="34" charset="0"/>
                </a:endParaRPr>
              </a:p>
              <a:p>
                <a:pPr>
                  <a:spcAft>
                    <a:spcPts val="900"/>
                  </a:spcAft>
                </a:pPr>
                <a:r>
                  <a:rPr lang="en-IN" sz="1800" dirty="0">
                    <a:latin typeface="Arial" panose="020B0604020202020204" pitchFamily="34" charset="0"/>
                    <a:cs typeface="Arial" panose="020B0604020202020204" pitchFamily="34" charset="0"/>
                  </a:rPr>
                  <a:t>For a standard normal distribution 95% of observations lie within </a:t>
                </a:r>
                <a:r>
                  <a:rPr lang="en-IN" sz="1800" dirty="0">
                    <a:latin typeface="Cambria Math" panose="02040503050406030204" pitchFamily="18" charset="0"/>
                    <a:ea typeface="Cambria Math" panose="02040503050406030204" pitchFamily="18" charset="0"/>
                    <a:cs typeface="Arial" panose="020B0604020202020204" pitchFamily="34" charset="0"/>
                  </a:rPr>
                  <a:t>±</a:t>
                </a:r>
                <a:r>
                  <a:rPr lang="en-IN" sz="1800" dirty="0">
                    <a:latin typeface="Arial" panose="020B0604020202020204" pitchFamily="34" charset="0"/>
                    <a:cs typeface="Arial" panose="020B0604020202020204" pitchFamily="34" charset="0"/>
                  </a:rPr>
                  <a:t>1.96 standard deviations.</a:t>
                </a:r>
              </a:p>
              <a:p>
                <a:pPr>
                  <a:spcAft>
                    <a:spcPts val="900"/>
                  </a:spcAft>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𝑍</m:t>
                          </m:r>
                        </m:e>
                        <m:sub>
                          <m:f>
                            <m:fPr>
                              <m:ctrlP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𝛼</m:t>
                              </m:r>
                            </m:num>
                            <m:den>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den>
                          </m:f>
                        </m:sub>
                      </m:sSub>
                      <m:f>
                        <m:fPr>
                          <m:ctrlP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𝜎</m:t>
                          </m:r>
                        </m:num>
                        <m:den>
                          <m:rad>
                            <m:radPr>
                              <m:degHide m:val="on"/>
                              <m:ctrlP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radPr>
                            <m:deg/>
                            <m:e>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m:t>
                              </m:r>
                            </m:e>
                          </m:rad>
                        </m:den>
                      </m:f>
                    </m:oMath>
                  </m:oMathPara>
                </a14:m>
                <a:endParaRPr lang="en-IN" sz="1800" dirty="0">
                  <a:latin typeface="Arial" panose="020B0604020202020204" pitchFamily="34" charset="0"/>
                  <a:cs typeface="Arial" panose="020B0604020202020204" pitchFamily="34" charset="0"/>
                </a:endParaRPr>
              </a:p>
              <a:p>
                <a:pPr>
                  <a:spcAft>
                    <a:spcPts val="900"/>
                  </a:spcAft>
                </a:pPr>
                <a:r>
                  <a:rPr lang="en-IN" sz="1800" dirty="0">
                    <a:latin typeface="Arial" panose="020B0604020202020204" pitchFamily="34" charset="0"/>
                    <a:cs typeface="Arial" panose="020B0604020202020204" pitchFamily="34" charset="0"/>
                  </a:rPr>
                  <a:t>			= 1.96 * (20)/</a:t>
                </a:r>
                <a:r>
                  <a:rPr lang="en-IN" sz="1800" dirty="0" err="1">
                    <a:latin typeface="Arial" panose="020B0604020202020204" pitchFamily="34" charset="0"/>
                    <a:cs typeface="Arial" panose="020B0604020202020204" pitchFamily="34" charset="0"/>
                  </a:rPr>
                  <a:t>sqrt</a:t>
                </a:r>
                <a:r>
                  <a:rPr lang="en-IN" sz="1800" dirty="0">
                    <a:latin typeface="Arial" panose="020B0604020202020204" pitchFamily="34" charset="0"/>
                    <a:cs typeface="Arial" panose="020B0604020202020204" pitchFamily="34" charset="0"/>
                  </a:rPr>
                  <a:t>(100 ) = 3.92</a:t>
                </a:r>
              </a:p>
              <a:p>
                <a:pPr>
                  <a:spcAft>
                    <a:spcPts val="900"/>
                  </a:spcAft>
                </a:pPr>
                <a:endParaRPr lang="en-IN" sz="1800" dirty="0">
                  <a:latin typeface="Arial" panose="020B0604020202020204" pitchFamily="34" charset="0"/>
                  <a:cs typeface="Arial" panose="020B0604020202020204" pitchFamily="34" charset="0"/>
                </a:endParaRPr>
              </a:p>
              <a:p>
                <a:pPr>
                  <a:spcAft>
                    <a:spcPts val="900"/>
                  </a:spcAft>
                </a:pPr>
                <a:r>
                  <a:rPr lang="en-IN" sz="1800" b="1" dirty="0">
                    <a:latin typeface="Arial" panose="020B0604020202020204" pitchFamily="34" charset="0"/>
                    <a:cs typeface="Arial" panose="020B0604020202020204" pitchFamily="34" charset="0"/>
                  </a:rPr>
                  <a:t>Confidence interval : </a:t>
                </a:r>
                <a:r>
                  <a:rPr lang="en-IN" sz="1800" b="1" dirty="0">
                    <a:latin typeface="Arial" panose="020B0604020202020204" pitchFamily="34" charset="0"/>
                    <a:cs typeface="Arial" panose="020B0604020202020204" pitchFamily="34" charset="0"/>
                    <a:sym typeface="Symbol" panose="05050102010706020507" pitchFamily="18" charset="2"/>
                  </a:rPr>
                  <a:t> </a:t>
                </a:r>
                <a:r>
                  <a:rPr lang="en-IN" sz="1800" b="1" dirty="0">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a:t>± </a:t>
                </a:r>
                <a:r>
                  <a:rPr lang="en-IN" sz="1800" b="1" dirty="0">
                    <a:latin typeface="Arial" panose="020B0604020202020204" pitchFamily="34" charset="0"/>
                    <a:cs typeface="Arial" panose="020B0604020202020204" pitchFamily="34" charset="0"/>
                  </a:rPr>
                  <a:t>3.92 </a:t>
                </a:r>
              </a:p>
            </p:txBody>
          </p:sp>
        </mc:Choice>
        <mc:Fallback xmlns="">
          <p:sp>
            <p:nvSpPr>
              <p:cNvPr id="3" name="TextBox 2"/>
              <p:cNvSpPr txBox="1">
                <a:spLocks noRot="1" noChangeAspect="1" noMove="1" noResize="1" noEditPoints="1" noAdjustHandles="1" noChangeArrowheads="1" noChangeShapeType="1" noTextEdit="1"/>
              </p:cNvSpPr>
              <p:nvPr/>
            </p:nvSpPr>
            <p:spPr>
              <a:xfrm>
                <a:off x="940832" y="1510100"/>
                <a:ext cx="7262336" cy="4032964"/>
              </a:xfrm>
              <a:prstGeom prst="rect">
                <a:avLst/>
              </a:prstGeom>
              <a:blipFill>
                <a:blip r:embed="rId3"/>
                <a:stretch>
                  <a:fillRect l="-671" t="-908" b="-1664"/>
                </a:stretch>
              </a:blipFill>
            </p:spPr>
            <p:txBody>
              <a:bodyPr/>
              <a:lstStyle/>
              <a:p>
                <a:r>
                  <a:rPr lang="en-US">
                    <a:noFill/>
                  </a:rPr>
                  <a:t> </a:t>
                </a:r>
              </a:p>
            </p:txBody>
          </p:sp>
        </mc:Fallback>
      </mc:AlternateContent>
    </p:spTree>
    <p:extLst>
      <p:ext uri="{BB962C8B-B14F-4D97-AF65-F5344CB8AC3E}">
        <p14:creationId xmlns:p14="http://schemas.microsoft.com/office/powerpoint/2010/main" val="3068824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a:bodyPr>
          <a:lstStyle/>
          <a:p>
            <a:pPr algn="l">
              <a:defRPr/>
            </a:pPr>
            <a:r>
              <a:rPr lang="en-US" sz="2400" dirty="0"/>
              <a:t>Confidence Interval for </a:t>
            </a:r>
            <a:r>
              <a:rPr lang="en-US" sz="2400" dirty="0">
                <a:sym typeface="Symbol" panose="05050102010706020507" pitchFamily="18" charset="2"/>
              </a:rPr>
              <a:t></a:t>
            </a:r>
            <a:endParaRPr lang="en-US" sz="2400" dirty="0"/>
          </a:p>
        </p:txBody>
      </p:sp>
      <p:sp>
        <p:nvSpPr>
          <p:cNvPr id="26627"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389460" y="1618059"/>
                <a:ext cx="6386513" cy="3000821"/>
              </a:xfrm>
              <a:prstGeom prst="rect">
                <a:avLst/>
              </a:prstGeom>
              <a:noFill/>
            </p:spPr>
            <p:txBody>
              <a:bodyPr wrap="square" rtlCol="0">
                <a:spAutoFit/>
              </a:bodyPr>
              <a:lstStyle/>
              <a:p>
                <a:pPr marL="600075" lvl="1" indent="-257175">
                  <a:spcAft>
                    <a:spcPts val="900"/>
                  </a:spcAft>
                  <a:buFont typeface="Symbol" panose="05050102010706020507" pitchFamily="18" charset="2"/>
                  <a:buChar char="m"/>
                </a:pPr>
                <a:r>
                  <a:rPr lang="en-IN" sz="1800" dirty="0">
                    <a:latin typeface="Arial" panose="020B0604020202020204" pitchFamily="34" charset="0"/>
                    <a:cs typeface="Arial" panose="020B0604020202020204" pitchFamily="34" charset="0"/>
                    <a:sym typeface="Symbol" panose="05050102010706020507" pitchFamily="18" charset="2"/>
                  </a:rPr>
                  <a:t>= </a:t>
                </a:r>
                <a14:m>
                  <m:oMath xmlns:m="http://schemas.openxmlformats.org/officeDocument/2006/math">
                    <m:acc>
                      <m:accPr>
                        <m:chr m:val="̅"/>
                        <m:ctrlPr>
                          <a:rPr lang="en-IN"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𝑥</m:t>
                        </m:r>
                      </m:e>
                    </m:acc>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𝑀𝐸</m:t>
                    </m:r>
                  </m:oMath>
                </a14:m>
                <a:endPar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lvl="1">
                  <a:spcAft>
                    <a:spcPts val="900"/>
                  </a:spcAft>
                </a:pPr>
                <a:endPar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a:spcAft>
                    <a:spcPts val="900"/>
                  </a:spcAft>
                </a:pPr>
                <a:r>
                  <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Confidence Interval for </a:t>
                </a:r>
              </a:p>
              <a:p>
                <a:pPr lvl="1">
                  <a:spcAft>
                    <a:spcPts val="900"/>
                  </a:spcAft>
                </a:pPr>
                <a:r>
                  <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CI() = </a:t>
                </a:r>
                <a14:m>
                  <m:oMath xmlns:m="http://schemas.openxmlformats.org/officeDocument/2006/math">
                    <m:acc>
                      <m:accPr>
                        <m:chr m:val="̅"/>
                        <m:ctrlPr>
                          <a:rPr lang="en-IN"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𝑥</m:t>
                        </m:r>
                      </m:e>
                    </m:acc>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sz="18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𝑀𝐸</m:t>
                    </m:r>
                  </m:oMath>
                </a14:m>
                <a:endPar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lvl="1">
                  <a:spcAft>
                    <a:spcPts val="900"/>
                  </a:spcAft>
                </a:pPr>
                <a:endPar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a:spcAft>
                    <a:spcPts val="900"/>
                  </a:spcAft>
                </a:pPr>
                <a:r>
                  <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Calculate Confidence Interval of  for the previous example.</a:t>
                </a:r>
              </a:p>
              <a:p>
                <a:pPr>
                  <a:spcAft>
                    <a:spcPts val="900"/>
                  </a:spcAft>
                </a:pPr>
                <a:r>
                  <a:rPr lang="en-US" sz="18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The size of the confidence interval depends on and increases with confidence level.</a:t>
                </a:r>
              </a:p>
            </p:txBody>
          </p:sp>
        </mc:Choice>
        <mc:Fallback xmlns="">
          <p:sp>
            <p:nvSpPr>
              <p:cNvPr id="3" name="TextBox 2"/>
              <p:cNvSpPr txBox="1">
                <a:spLocks noRot="1" noChangeAspect="1" noMove="1" noResize="1" noEditPoints="1" noAdjustHandles="1" noChangeArrowheads="1" noChangeShapeType="1" noTextEdit="1"/>
              </p:cNvSpPr>
              <p:nvPr/>
            </p:nvSpPr>
            <p:spPr>
              <a:xfrm>
                <a:off x="1389460" y="1618059"/>
                <a:ext cx="6386513" cy="3000821"/>
              </a:xfrm>
              <a:prstGeom prst="rect">
                <a:avLst/>
              </a:prstGeom>
              <a:blipFill>
                <a:blip r:embed="rId3"/>
                <a:stretch>
                  <a:fillRect l="-859" t="-1217" b="-2231"/>
                </a:stretch>
              </a:blipFill>
            </p:spPr>
            <p:txBody>
              <a:bodyPr/>
              <a:lstStyle/>
              <a:p>
                <a:r>
                  <a:rPr lang="en-US">
                    <a:noFill/>
                  </a:rPr>
                  <a:t> </a:t>
                </a:r>
              </a:p>
            </p:txBody>
          </p:sp>
        </mc:Fallback>
      </mc:AlternateContent>
    </p:spTree>
    <p:extLst>
      <p:ext uri="{BB962C8B-B14F-4D97-AF65-F5344CB8AC3E}">
        <p14:creationId xmlns:p14="http://schemas.microsoft.com/office/powerpoint/2010/main" val="539425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a:bodyPr>
          <a:lstStyle/>
          <a:p>
            <a:pPr>
              <a:defRPr/>
            </a:pPr>
            <a:r>
              <a:rPr lang="en-US" sz="2400" dirty="0"/>
              <a:t>Interval Estimate for Population Mean (n </a:t>
            </a:r>
            <a:r>
              <a:rPr lang="en-US" sz="2400" dirty="0">
                <a:sym typeface="Symbol" panose="05050102010706020507" pitchFamily="18" charset="2"/>
              </a:rPr>
              <a:t> </a:t>
            </a:r>
            <a:r>
              <a:rPr lang="en-US" sz="2400" dirty="0"/>
              <a:t>30)</a:t>
            </a:r>
          </a:p>
        </p:txBody>
      </p:sp>
      <p:sp>
        <p:nvSpPr>
          <p:cNvPr id="26627"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378744" y="1371600"/>
                <a:ext cx="6386513" cy="3649461"/>
              </a:xfrm>
              <a:prstGeom prst="rect">
                <a:avLst/>
              </a:prstGeom>
              <a:noFill/>
            </p:spPr>
            <p:txBody>
              <a:bodyPr wrap="square" rtlCol="0">
                <a:spAutoFit/>
              </a:bodyPr>
              <a:lstStyle/>
              <a:p>
                <a:pPr lvl="1">
                  <a:spcAft>
                    <a:spcPts val="900"/>
                  </a:spcAft>
                </a:pPr>
                <a14:m>
                  <m:oMathPara xmlns:m="http://schemas.openxmlformats.org/officeDocument/2006/math">
                    <m:oMathParaPr>
                      <m:jc m:val="centerGroup"/>
                    </m:oMathParaPr>
                    <m:oMath xmlns:m="http://schemas.openxmlformats.org/officeDocument/2006/math">
                      <m:acc>
                        <m:accPr>
                          <m:chr m:val="̅"/>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𝑥</m:t>
                          </m:r>
                        </m:e>
                      </m:acc>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 </m:t>
                      </m:r>
                      <m:sSub>
                        <m:sSub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𝑍</m:t>
                          </m:r>
                        </m:e>
                        <m:sub>
                          <m:f>
                            <m:f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𝛼</m:t>
                              </m:r>
                            </m:num>
                            <m:den>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den>
                          </m:f>
                        </m:sub>
                      </m:sSub>
                      <m:f>
                        <m:f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𝜎</m:t>
                          </m:r>
                        </m:num>
                        <m:den>
                          <m:rad>
                            <m:radPr>
                              <m:degHide m:val="on"/>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radPr>
                            <m:deg/>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m:t>
                              </m:r>
                            </m:e>
                          </m:rad>
                        </m:den>
                      </m:f>
                    </m:oMath>
                  </m:oMathPara>
                </a14:m>
                <a:endPar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Where</a:t>
                </a: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(1-) is confidence coefficient.</a:t>
                </a: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Generally confidence level is expressed in % terms and confidence coefficient is expressed as a fraction.  is called level of significance.</a:t>
                </a: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To construct a 95% confidence interval </a:t>
                </a: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 </a:t>
                </a:r>
                <a:r>
                  <a:rPr lang="en-US" sz="1500" dirty="0" err="1">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Coeff</a:t>
                </a: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 = (1- ) = 0.95;  = 0.05; /2 = 0.25</a:t>
                </a:r>
              </a:p>
              <a:p>
                <a:pPr lvl="3">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CI = </a:t>
                </a:r>
                <a14:m>
                  <m:oMath xmlns:m="http://schemas.openxmlformats.org/officeDocument/2006/math">
                    <m:acc>
                      <m:accPr>
                        <m:chr m:val="̅"/>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accPr>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𝑥</m:t>
                        </m:r>
                      </m:e>
                    </m:acc>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 </m:t>
                    </m:r>
                    <m:sSub>
                      <m:sSub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𝑍</m:t>
                        </m:r>
                      </m:e>
                      <m:sub>
                        <m:f>
                          <m:f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𝛼</m:t>
                            </m:r>
                          </m:num>
                          <m:den>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den>
                        </m:f>
                      </m:sub>
                    </m:sSub>
                    <m:f>
                      <m:fPr>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𝜎</m:t>
                        </m:r>
                      </m:num>
                      <m:den>
                        <m:rad>
                          <m:radPr>
                            <m:degHide m:val="on"/>
                            <m:ctrlP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radPr>
                          <m:deg/>
                          <m:e>
                            <m:r>
                              <a:rPr lang="en-US" sz="1500" i="1">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m:t>
                            </m:r>
                          </m:e>
                        </m:rad>
                      </m:den>
                    </m:f>
                  </m:oMath>
                </a14:m>
                <a:endPar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endParaRP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For the case given in example </a:t>
                </a:r>
              </a:p>
              <a:p>
                <a:pPr lvl="1">
                  <a:spcAft>
                    <a:spcPts val="900"/>
                  </a:spcAft>
                </a:pP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CI = 82 </a:t>
                </a:r>
                <a:r>
                  <a:rPr lang="en-US" sz="1500" dirty="0">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a:t>±</a:t>
                </a:r>
                <a:r>
                  <a:rPr lang="en-US" sz="1500" dirty="0">
                    <a:latin typeface="Arial" panose="020B0604020202020204" pitchFamily="34" charset="0"/>
                    <a:ea typeface="Cambria Math" panose="02040503050406030204" pitchFamily="18" charset="0"/>
                    <a:cs typeface="Arial" panose="020B0604020202020204" pitchFamily="34" charset="0"/>
                    <a:sym typeface="Symbol" panose="05050102010706020507" pitchFamily="18" charset="2"/>
                  </a:rPr>
                  <a:t>1.96 x 3.92 = 78.08 to 85.92 </a:t>
                </a:r>
              </a:p>
            </p:txBody>
          </p:sp>
        </mc:Choice>
        <mc:Fallback xmlns="">
          <p:sp>
            <p:nvSpPr>
              <p:cNvPr id="3" name="TextBox 2"/>
              <p:cNvSpPr txBox="1">
                <a:spLocks noRot="1" noChangeAspect="1" noMove="1" noResize="1" noEditPoints="1" noAdjustHandles="1" noChangeArrowheads="1" noChangeShapeType="1" noTextEdit="1"/>
              </p:cNvSpPr>
              <p:nvPr/>
            </p:nvSpPr>
            <p:spPr>
              <a:xfrm>
                <a:off x="1378744" y="1371600"/>
                <a:ext cx="6386513" cy="3649461"/>
              </a:xfrm>
              <a:prstGeom prst="rect">
                <a:avLst/>
              </a:prstGeom>
              <a:blipFill>
                <a:blip r:embed="rId3"/>
                <a:stretch>
                  <a:fillRect l="-382" b="-835"/>
                </a:stretch>
              </a:blipFill>
            </p:spPr>
            <p:txBody>
              <a:bodyPr/>
              <a:lstStyle/>
              <a:p>
                <a:r>
                  <a:rPr lang="en-US">
                    <a:noFill/>
                  </a:rPr>
                  <a:t> </a:t>
                </a:r>
              </a:p>
            </p:txBody>
          </p:sp>
        </mc:Fallback>
      </mc:AlternateContent>
      <p:sp>
        <p:nvSpPr>
          <p:cNvPr id="4" name="Rectangle 3"/>
          <p:cNvSpPr/>
          <p:nvPr/>
        </p:nvSpPr>
        <p:spPr>
          <a:xfrm>
            <a:off x="1816400" y="5257866"/>
            <a:ext cx="4605748" cy="369332"/>
          </a:xfrm>
          <a:prstGeom prst="rect">
            <a:avLst/>
          </a:prstGeom>
        </p:spPr>
        <p:txBody>
          <a:bodyPr wrap="none">
            <a:spAutoFit/>
          </a:bodyPr>
          <a:lstStyle/>
          <a:p>
            <a:r>
              <a:rPr lang="en-US" sz="1800" b="1" dirty="0"/>
              <a:t>When </a:t>
            </a:r>
            <a:r>
              <a:rPr lang="el-GR" sz="1800" b="1" dirty="0"/>
              <a:t>σ</a:t>
            </a:r>
            <a:r>
              <a:rPr lang="en-IN" sz="1800" b="1" dirty="0"/>
              <a:t> is Unknown Use s to Estimate </a:t>
            </a:r>
            <a:r>
              <a:rPr lang="el-GR" sz="1800" b="1" dirty="0"/>
              <a:t>σ</a:t>
            </a:r>
            <a:endParaRPr lang="en-US" sz="1800" b="1" dirty="0"/>
          </a:p>
        </p:txBody>
      </p:sp>
    </p:spTree>
    <p:extLst>
      <p:ext uri="{BB962C8B-B14F-4D97-AF65-F5344CB8AC3E}">
        <p14:creationId xmlns:p14="http://schemas.microsoft.com/office/powerpoint/2010/main" val="2362596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p:cxnSp>
        <p:nvCxnSpPr>
          <p:cNvPr id="17" name="Straight Connector 16"/>
          <p:cNvCxnSpPr/>
          <p:nvPr/>
        </p:nvCxnSpPr>
        <p:spPr>
          <a:xfrm flipV="1">
            <a:off x="3296839" y="4667995"/>
            <a:ext cx="0" cy="1178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3939592" y="4190129"/>
                <a:ext cx="296876"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0</m:t>
                      </m:r>
                    </m:oMath>
                  </m:oMathPara>
                </a14:m>
                <a:endParaRPr lang="en-IN" sz="1050" dirty="0"/>
              </a:p>
            </p:txBody>
          </p:sp>
        </mc:Choice>
        <mc:Fallback xmlns="">
          <p:sp>
            <p:nvSpPr>
              <p:cNvPr id="21" name="TextBox 20"/>
              <p:cNvSpPr txBox="1">
                <a:spLocks noRot="1" noChangeAspect="1" noMove="1" noResize="1" noEditPoints="1" noAdjustHandles="1" noChangeArrowheads="1" noChangeShapeType="1" noTextEdit="1"/>
              </p:cNvSpPr>
              <p:nvPr/>
            </p:nvSpPr>
            <p:spPr>
              <a:xfrm>
                <a:off x="3939592" y="4190129"/>
                <a:ext cx="296876" cy="253916"/>
              </a:xfrm>
              <a:prstGeom prst="rect">
                <a:avLst/>
              </a:prstGeom>
              <a:blipFill>
                <a:blip r:embed="rId3"/>
                <a:stretch>
                  <a:fillRect/>
                </a:stretch>
              </a:blipFill>
            </p:spPr>
            <p:txBody>
              <a:bodyPr/>
              <a:lstStyle/>
              <a:p>
                <a:r>
                  <a:rPr lang="en-US">
                    <a:noFill/>
                  </a:rPr>
                  <a:t> </a:t>
                </a:r>
              </a:p>
            </p:txBody>
          </p:sp>
        </mc:Fallback>
      </mc:AlternateContent>
      <p:graphicFrame>
        <p:nvGraphicFramePr>
          <p:cNvPr id="26" name="Chart 25"/>
          <p:cNvGraphicFramePr>
            <a:graphicFrameLocks/>
          </p:cNvGraphicFramePr>
          <p:nvPr/>
        </p:nvGraphicFramePr>
        <p:xfrm>
          <a:off x="2210132" y="2618874"/>
          <a:ext cx="3743325" cy="1650206"/>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Connector 11"/>
          <p:cNvCxnSpPr/>
          <p:nvPr/>
        </p:nvCxnSpPr>
        <p:spPr>
          <a:xfrm>
            <a:off x="2082618" y="4194067"/>
            <a:ext cx="40826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5879625" y="4159869"/>
                <a:ext cx="289566"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𝑧</m:t>
                      </m:r>
                    </m:oMath>
                  </m:oMathPara>
                </a14:m>
                <a:endParaRPr lang="en-IN" sz="105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79625" y="4159869"/>
                <a:ext cx="289566" cy="2539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343025" y="1483851"/>
                <a:ext cx="6457952" cy="1170898"/>
              </a:xfrm>
              <a:prstGeom prst="rect">
                <a:avLst/>
              </a:prstGeom>
              <a:noFill/>
            </p:spPr>
            <p:txBody>
              <a:bodyPr wrap="square" rtlCol="0">
                <a:spAutoFit/>
              </a:bodyPr>
              <a:lstStyle/>
              <a:p>
                <a:pPr>
                  <a:spcAft>
                    <a:spcPts val="450"/>
                  </a:spcAft>
                </a:pPr>
                <a:r>
                  <a:rPr lang="en-IN" sz="1800" dirty="0"/>
                  <a:t>CL = Confidence Coefficient = (1- </a:t>
                </a:r>
                <a:r>
                  <a:rPr lang="en-IN" sz="1800" dirty="0">
                    <a:sym typeface="Symbol" panose="05050102010706020507" pitchFamily="18" charset="2"/>
                  </a:rPr>
                  <a:t>)</a:t>
                </a:r>
                <a:r>
                  <a:rPr lang="en-IN" sz="1800" dirty="0"/>
                  <a:t>  = 95%</a:t>
                </a:r>
              </a:p>
              <a:p>
                <a:pPr>
                  <a:spcAft>
                    <a:spcPts val="450"/>
                  </a:spcAft>
                </a:pPr>
                <a:r>
                  <a:rPr lang="en-IN" sz="1800" dirty="0">
                    <a:sym typeface="Symbol" panose="05050102010706020507" pitchFamily="18" charset="2"/>
                  </a:rPr>
                  <a:t>z</a:t>
                </a:r>
                <a:r>
                  <a:rPr lang="en-IN" sz="1800" baseline="-25000" dirty="0">
                    <a:sym typeface="Symbol" panose="05050102010706020507" pitchFamily="18" charset="2"/>
                  </a:rPr>
                  <a:t>/2</a:t>
                </a:r>
                <a:r>
                  <a:rPr lang="en-IN" sz="1800" dirty="0">
                    <a:sym typeface="Symbol" panose="05050102010706020507" pitchFamily="18" charset="2"/>
                  </a:rPr>
                  <a:t> = is the z value providing an area of /2 in the upper tail</a:t>
                </a:r>
              </a:p>
              <a:p>
                <a:pPr>
                  <a:spcAft>
                    <a:spcPts val="450"/>
                  </a:spcAft>
                </a:pPr>
                <a:r>
                  <a:rPr lang="en-IN" sz="1800" dirty="0">
                    <a:sym typeface="Symbol" panose="05050102010706020507" pitchFamily="18" charset="2"/>
                  </a:rPr>
                  <a:t>Margin of Error = Confidence Interval = </a:t>
                </a:r>
                <a14:m>
                  <m:oMath xmlns:m="http://schemas.openxmlformats.org/officeDocument/2006/math">
                    <m:acc>
                      <m:accPr>
                        <m:chr m:val="̅"/>
                        <m:ctrlPr>
                          <a:rPr lang="en-IN" sz="1800" i="1">
                            <a:latin typeface="Cambria Math" panose="02040503050406030204" pitchFamily="18" charset="0"/>
                            <a:sym typeface="Symbol" panose="05050102010706020507" pitchFamily="18" charset="2"/>
                          </a:rPr>
                        </m:ctrlPr>
                      </m:accPr>
                      <m:e>
                        <m:r>
                          <a:rPr lang="en-IN" sz="1800" i="1">
                            <a:latin typeface="Cambria Math" panose="02040503050406030204" pitchFamily="18" charset="0"/>
                            <a:sym typeface="Symbol" panose="05050102010706020507" pitchFamily="18" charset="2"/>
                          </a:rPr>
                          <m:t>𝑥</m:t>
                        </m:r>
                      </m:e>
                    </m:acc>
                    <m:r>
                      <a:rPr lang="en-IN" sz="1800" i="1">
                        <a:latin typeface="Cambria Math" panose="02040503050406030204" pitchFamily="18" charset="0"/>
                        <a:ea typeface="Cambria Math" panose="02040503050406030204" pitchFamily="18" charset="0"/>
                        <a:sym typeface="Symbol" panose="05050102010706020507" pitchFamily="18" charset="2"/>
                      </a:rPr>
                      <m:t>±</m:t>
                    </m:r>
                    <m:sSub>
                      <m:sSubPr>
                        <m:ctrlPr>
                          <a:rPr lang="en-IN" sz="1800" i="1">
                            <a:latin typeface="Cambria Math" panose="02040503050406030204" pitchFamily="18" charset="0"/>
                            <a:ea typeface="Cambria Math" panose="02040503050406030204" pitchFamily="18" charset="0"/>
                            <a:sym typeface="Symbol" panose="05050102010706020507" pitchFamily="18" charset="2"/>
                          </a:rPr>
                        </m:ctrlPr>
                      </m:sSubPr>
                      <m:e>
                        <m:r>
                          <a:rPr lang="en-IN" sz="1800" i="1">
                            <a:latin typeface="Cambria Math" panose="02040503050406030204" pitchFamily="18" charset="0"/>
                            <a:ea typeface="Cambria Math" panose="02040503050406030204" pitchFamily="18" charset="0"/>
                            <a:sym typeface="Symbol" panose="05050102010706020507" pitchFamily="18" charset="2"/>
                          </a:rPr>
                          <m:t>𝑧</m:t>
                        </m:r>
                      </m:e>
                      <m:sub>
                        <m:r>
                          <a:rPr lang="en-IN" sz="1800" i="1">
                            <a:latin typeface="Cambria Math" panose="02040503050406030204" pitchFamily="18" charset="0"/>
                            <a:ea typeface="Cambria Math" panose="02040503050406030204" pitchFamily="18" charset="0"/>
                            <a:sym typeface="Symbol" panose="05050102010706020507" pitchFamily="18" charset="2"/>
                          </a:rPr>
                          <m:t>𝛼</m:t>
                        </m:r>
                        <m:r>
                          <a:rPr lang="en-IN" sz="1800" i="1">
                            <a:latin typeface="Cambria Math" panose="02040503050406030204" pitchFamily="18" charset="0"/>
                            <a:ea typeface="Cambria Math" panose="02040503050406030204" pitchFamily="18" charset="0"/>
                            <a:sym typeface="Symbol" panose="05050102010706020507" pitchFamily="18" charset="2"/>
                          </a:rPr>
                          <m:t>/2</m:t>
                        </m:r>
                      </m:sub>
                    </m:sSub>
                    <m:f>
                      <m:fPr>
                        <m:ctrlPr>
                          <a:rPr lang="en-IN" sz="1800" i="1">
                            <a:latin typeface="Cambria Math" panose="02040503050406030204" pitchFamily="18" charset="0"/>
                            <a:ea typeface="Cambria Math" panose="02040503050406030204" pitchFamily="18" charset="0"/>
                            <a:sym typeface="Symbol" panose="05050102010706020507" pitchFamily="18" charset="2"/>
                          </a:rPr>
                        </m:ctrlPr>
                      </m:fPr>
                      <m:num>
                        <m:r>
                          <a:rPr lang="en-IN" sz="1800" i="1">
                            <a:latin typeface="Cambria Math" panose="02040503050406030204" pitchFamily="18" charset="0"/>
                            <a:ea typeface="Cambria Math" panose="02040503050406030204" pitchFamily="18" charset="0"/>
                            <a:sym typeface="Symbol" panose="05050102010706020507" pitchFamily="18" charset="2"/>
                          </a:rPr>
                          <m:t>𝜎</m:t>
                        </m:r>
                      </m:num>
                      <m:den>
                        <m:rad>
                          <m:radPr>
                            <m:degHide m:val="on"/>
                            <m:ctrlPr>
                              <a:rPr lang="en-IN" sz="1800" i="1">
                                <a:latin typeface="Cambria Math" panose="02040503050406030204" pitchFamily="18" charset="0"/>
                                <a:ea typeface="Cambria Math" panose="02040503050406030204" pitchFamily="18" charset="0"/>
                                <a:sym typeface="Symbol" panose="05050102010706020507" pitchFamily="18" charset="2"/>
                              </a:rPr>
                            </m:ctrlPr>
                          </m:radPr>
                          <m:deg/>
                          <m:e>
                            <m:r>
                              <a:rPr lang="en-IN" sz="1800" i="1">
                                <a:latin typeface="Cambria Math" panose="02040503050406030204" pitchFamily="18" charset="0"/>
                                <a:ea typeface="Cambria Math" panose="02040503050406030204" pitchFamily="18" charset="0"/>
                                <a:sym typeface="Symbol" panose="05050102010706020507" pitchFamily="18" charset="2"/>
                              </a:rPr>
                              <m:t>𝑛</m:t>
                            </m:r>
                          </m:e>
                        </m:rad>
                      </m:den>
                    </m:f>
                  </m:oMath>
                </a14:m>
                <a:endParaRPr lang="en-IN" sz="1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343025" y="1483851"/>
                <a:ext cx="6457952" cy="1170898"/>
              </a:xfrm>
              <a:prstGeom prst="rect">
                <a:avLst/>
              </a:prstGeom>
              <a:blipFill>
                <a:blip r:embed="rId6"/>
                <a:stretch>
                  <a:fillRect l="-755" t="-2604"/>
                </a:stretch>
              </a:blipFill>
            </p:spPr>
            <p:txBody>
              <a:bodyPr/>
              <a:lstStyle/>
              <a:p>
                <a:r>
                  <a:rPr lang="en-US">
                    <a:noFill/>
                  </a:rPr>
                  <a:t> </a:t>
                </a:r>
              </a:p>
            </p:txBody>
          </p:sp>
        </mc:Fallback>
      </mc:AlternateContent>
      <p:sp>
        <p:nvSpPr>
          <p:cNvPr id="6" name="Freeform 5"/>
          <p:cNvSpPr/>
          <p:nvPr/>
        </p:nvSpPr>
        <p:spPr>
          <a:xfrm>
            <a:off x="2391149" y="4096978"/>
            <a:ext cx="432197" cy="100013"/>
          </a:xfrm>
          <a:custGeom>
            <a:avLst/>
            <a:gdLst>
              <a:gd name="connsiteX0" fmla="*/ 0 w 576263"/>
              <a:gd name="connsiteY0" fmla="*/ 133350 h 133350"/>
              <a:gd name="connsiteX1" fmla="*/ 0 w 576263"/>
              <a:gd name="connsiteY1" fmla="*/ 76200 h 133350"/>
              <a:gd name="connsiteX2" fmla="*/ 119063 w 576263"/>
              <a:gd name="connsiteY2" fmla="*/ 76200 h 133350"/>
              <a:gd name="connsiteX3" fmla="*/ 323850 w 576263"/>
              <a:gd name="connsiteY3" fmla="*/ 57150 h 133350"/>
              <a:gd name="connsiteX4" fmla="*/ 476250 w 576263"/>
              <a:gd name="connsiteY4" fmla="*/ 33338 h 133350"/>
              <a:gd name="connsiteX5" fmla="*/ 576263 w 576263"/>
              <a:gd name="connsiteY5" fmla="*/ 0 h 133350"/>
              <a:gd name="connsiteX6" fmla="*/ 576263 w 576263"/>
              <a:gd name="connsiteY6" fmla="*/ 128588 h 133350"/>
              <a:gd name="connsiteX7" fmla="*/ 0 w 57626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263" h="133350">
                <a:moveTo>
                  <a:pt x="0" y="133350"/>
                </a:moveTo>
                <a:lnTo>
                  <a:pt x="0" y="76200"/>
                </a:lnTo>
                <a:lnTo>
                  <a:pt x="119063" y="76200"/>
                </a:lnTo>
                <a:lnTo>
                  <a:pt x="323850" y="57150"/>
                </a:lnTo>
                <a:lnTo>
                  <a:pt x="476250" y="33338"/>
                </a:lnTo>
                <a:lnTo>
                  <a:pt x="576263" y="0"/>
                </a:lnTo>
                <a:lnTo>
                  <a:pt x="576263" y="128588"/>
                </a:lnTo>
                <a:lnTo>
                  <a:pt x="0" y="133350"/>
                </a:lnTo>
                <a:close/>
              </a:path>
            </a:pathLst>
          </a:custGeom>
          <a:pattFill prst="wdUpDiag">
            <a:fgClr>
              <a:schemeClr val="tx1">
                <a:lumMod val="50000"/>
                <a:lumOff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Freeform 21"/>
          <p:cNvSpPr/>
          <p:nvPr/>
        </p:nvSpPr>
        <p:spPr>
          <a:xfrm flipH="1">
            <a:off x="5325440" y="4096978"/>
            <a:ext cx="432197" cy="100013"/>
          </a:xfrm>
          <a:custGeom>
            <a:avLst/>
            <a:gdLst>
              <a:gd name="connsiteX0" fmla="*/ 0 w 576263"/>
              <a:gd name="connsiteY0" fmla="*/ 133350 h 133350"/>
              <a:gd name="connsiteX1" fmla="*/ 0 w 576263"/>
              <a:gd name="connsiteY1" fmla="*/ 76200 h 133350"/>
              <a:gd name="connsiteX2" fmla="*/ 119063 w 576263"/>
              <a:gd name="connsiteY2" fmla="*/ 76200 h 133350"/>
              <a:gd name="connsiteX3" fmla="*/ 323850 w 576263"/>
              <a:gd name="connsiteY3" fmla="*/ 57150 h 133350"/>
              <a:gd name="connsiteX4" fmla="*/ 476250 w 576263"/>
              <a:gd name="connsiteY4" fmla="*/ 33338 h 133350"/>
              <a:gd name="connsiteX5" fmla="*/ 576263 w 576263"/>
              <a:gd name="connsiteY5" fmla="*/ 0 h 133350"/>
              <a:gd name="connsiteX6" fmla="*/ 576263 w 576263"/>
              <a:gd name="connsiteY6" fmla="*/ 128588 h 133350"/>
              <a:gd name="connsiteX7" fmla="*/ 0 w 57626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263" h="133350">
                <a:moveTo>
                  <a:pt x="0" y="133350"/>
                </a:moveTo>
                <a:lnTo>
                  <a:pt x="0" y="76200"/>
                </a:lnTo>
                <a:lnTo>
                  <a:pt x="119063" y="76200"/>
                </a:lnTo>
                <a:lnTo>
                  <a:pt x="323850" y="57150"/>
                </a:lnTo>
                <a:lnTo>
                  <a:pt x="476250" y="33338"/>
                </a:lnTo>
                <a:lnTo>
                  <a:pt x="576263" y="0"/>
                </a:lnTo>
                <a:lnTo>
                  <a:pt x="576263" y="128588"/>
                </a:lnTo>
                <a:lnTo>
                  <a:pt x="0" y="133350"/>
                </a:lnTo>
                <a:close/>
              </a:path>
            </a:pathLst>
          </a:custGeom>
          <a:pattFill prst="wdUpDiag">
            <a:fgClr>
              <a:schemeClr val="tx1">
                <a:lumMod val="50000"/>
                <a:lumOff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Arrow Connector 7"/>
          <p:cNvCxnSpPr/>
          <p:nvPr/>
        </p:nvCxnSpPr>
        <p:spPr>
          <a:xfrm flipV="1">
            <a:off x="5382214" y="3693722"/>
            <a:ext cx="521489" cy="48423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82247" y="3459291"/>
            <a:ext cx="381836" cy="253916"/>
          </a:xfrm>
          <a:prstGeom prst="rect">
            <a:avLst/>
          </a:prstGeom>
          <a:noFill/>
        </p:spPr>
        <p:txBody>
          <a:bodyPr wrap="none" rtlCol="0">
            <a:spAutoFit/>
          </a:bodyPr>
          <a:lstStyle/>
          <a:p>
            <a:r>
              <a:rPr lang="en-IN" sz="1050" dirty="0">
                <a:sym typeface="Symbol" panose="05050102010706020507" pitchFamily="18" charset="2"/>
              </a:rPr>
              <a:t>/2</a:t>
            </a:r>
            <a:endParaRPr lang="en-IN" sz="1050" dirty="0"/>
          </a:p>
        </p:txBody>
      </p:sp>
      <p:sp>
        <p:nvSpPr>
          <p:cNvPr id="36" name="Title 1"/>
          <p:cNvSpPr txBox="1">
            <a:spLocks/>
          </p:cNvSpPr>
          <p:nvPr/>
        </p:nvSpPr>
        <p:spPr bwMode="auto">
          <a:xfrm>
            <a:off x="1143000" y="857250"/>
            <a:ext cx="6858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fontScale="975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fontAlgn="auto" hangingPunct="1">
              <a:spcAft>
                <a:spcPts val="0"/>
              </a:spcAft>
              <a:defRPr/>
            </a:pPr>
            <a:r>
              <a:rPr lang="en-US" sz="2400" dirty="0">
                <a:latin typeface="+mn-lt"/>
              </a:rPr>
              <a:t>Interval Estimation of Population Mean</a:t>
            </a:r>
          </a:p>
        </p:txBody>
      </p:sp>
      <p:graphicFrame>
        <p:nvGraphicFramePr>
          <p:cNvPr id="13" name="Table 12"/>
          <p:cNvGraphicFramePr>
            <a:graphicFrameLocks noGrp="1"/>
          </p:cNvGraphicFramePr>
          <p:nvPr/>
        </p:nvGraphicFramePr>
        <p:xfrm>
          <a:off x="1581354" y="4533957"/>
          <a:ext cx="5984216" cy="1116330"/>
        </p:xfrm>
        <a:graphic>
          <a:graphicData uri="http://schemas.openxmlformats.org/drawingml/2006/table">
            <a:tbl>
              <a:tblPr>
                <a:tableStyleId>{5C22544A-7EE6-4342-B048-85BDC9FD1C3A}</a:tableStyleId>
              </a:tblPr>
              <a:tblGrid>
                <a:gridCol w="1496054">
                  <a:extLst>
                    <a:ext uri="{9D8B030D-6E8A-4147-A177-3AD203B41FA5}">
                      <a16:colId xmlns:a16="http://schemas.microsoft.com/office/drawing/2014/main" val="20000"/>
                    </a:ext>
                  </a:extLst>
                </a:gridCol>
                <a:gridCol w="1496054">
                  <a:extLst>
                    <a:ext uri="{9D8B030D-6E8A-4147-A177-3AD203B41FA5}">
                      <a16:colId xmlns:a16="http://schemas.microsoft.com/office/drawing/2014/main" val="20001"/>
                    </a:ext>
                  </a:extLst>
                </a:gridCol>
                <a:gridCol w="1496054">
                  <a:extLst>
                    <a:ext uri="{9D8B030D-6E8A-4147-A177-3AD203B41FA5}">
                      <a16:colId xmlns:a16="http://schemas.microsoft.com/office/drawing/2014/main" val="20002"/>
                    </a:ext>
                  </a:extLst>
                </a:gridCol>
                <a:gridCol w="1496054">
                  <a:extLst>
                    <a:ext uri="{9D8B030D-6E8A-4147-A177-3AD203B41FA5}">
                      <a16:colId xmlns:a16="http://schemas.microsoft.com/office/drawing/2014/main" val="20003"/>
                    </a:ext>
                  </a:extLst>
                </a:gridCol>
              </a:tblGrid>
              <a:tr h="278130">
                <a:tc>
                  <a:txBody>
                    <a:bodyPr/>
                    <a:lstStyle/>
                    <a:p>
                      <a:pPr algn="ctr"/>
                      <a:r>
                        <a:rPr lang="en-IN" sz="1100" dirty="0"/>
                        <a:t>Confidence Level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dirty="0">
                          <a:sym typeface="Symbol" panose="05050102010706020507" pitchFamily="18" charset="2"/>
                        </a:rPr>
                        <a:t></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dirty="0">
                          <a:sym typeface="Symbol" panose="05050102010706020507" pitchFamily="18" charset="2"/>
                        </a:rPr>
                        <a:t>/2</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Z</a:t>
                      </a:r>
                      <a:r>
                        <a:rPr lang="en-IN" sz="1400" baseline="-25000" dirty="0">
                          <a:sym typeface="Symbol" panose="05050102010706020507" pitchFamily="18" charset="2"/>
                        </a:rPr>
                        <a:t>/2</a:t>
                      </a:r>
                      <a:endParaRPr lang="en-IN" sz="1100" baseline="-25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8130">
                <a:tc>
                  <a:txBody>
                    <a:bodyPr/>
                    <a:lstStyle/>
                    <a:p>
                      <a:pPr algn="ctr"/>
                      <a:r>
                        <a:rPr lang="en-IN" sz="1100" dirty="0"/>
                        <a:t>90%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1.645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8130">
                <a:tc>
                  <a:txBody>
                    <a:bodyPr/>
                    <a:lstStyle/>
                    <a:p>
                      <a:pPr algn="ctr"/>
                      <a:r>
                        <a:rPr lang="en-IN" sz="1100" dirty="0"/>
                        <a:t>95%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0.025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1.960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8130">
                <a:tc>
                  <a:txBody>
                    <a:bodyPr/>
                    <a:lstStyle/>
                    <a:p>
                      <a:pPr algn="ctr"/>
                      <a:r>
                        <a:rPr lang="en-IN" sz="1100" dirty="0"/>
                        <a:t>99%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0.005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100" dirty="0"/>
                        <a:t>2.576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227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558438"/>
          </a:xfrm>
        </p:spPr>
        <p:txBody>
          <a:bodyPr/>
          <a:lstStyle/>
          <a:p>
            <a:r>
              <a:rPr lang="en-US" altLang="en-US" sz="2000" b="1" dirty="0"/>
              <a:t>Probability distributions – Coin Toss Example</a:t>
            </a:r>
            <a:endParaRPr lang="en-US" sz="2000" dirty="0"/>
          </a:p>
        </p:txBody>
      </p:sp>
      <p:sp>
        <p:nvSpPr>
          <p:cNvPr id="3" name="Content Placeholder 2"/>
          <p:cNvSpPr>
            <a:spLocks noGrp="1"/>
          </p:cNvSpPr>
          <p:nvPr>
            <p:ph idx="1"/>
          </p:nvPr>
        </p:nvSpPr>
        <p:spPr>
          <a:xfrm>
            <a:off x="744709" y="2004903"/>
            <a:ext cx="7886700" cy="423973"/>
          </a:xfrm>
        </p:spPr>
        <p:txBody>
          <a:bodyPr>
            <a:normAutofit fontScale="85000" lnSpcReduction="20000"/>
          </a:bodyPr>
          <a:lstStyle/>
          <a:p>
            <a:r>
              <a:rPr lang="en-US" sz="1800" dirty="0"/>
              <a:t>X </a:t>
            </a:r>
            <a:r>
              <a:rPr lang="en-US" sz="1800"/>
              <a:t>= Number </a:t>
            </a:r>
            <a:r>
              <a:rPr lang="en-US" sz="1800" dirty="0"/>
              <a:t>of </a:t>
            </a:r>
            <a:r>
              <a:rPr lang="en-US" sz="1800" b="1" dirty="0"/>
              <a:t>heads  </a:t>
            </a:r>
            <a:r>
              <a:rPr lang="en-US" sz="1800" dirty="0"/>
              <a:t> after 3 flips of a </a:t>
            </a:r>
            <a:r>
              <a:rPr lang="en-US" sz="1800"/>
              <a:t>fair coin</a:t>
            </a:r>
            <a:endParaRPr lang="en-US" sz="1800" b="1" dirty="0"/>
          </a:p>
        </p:txBody>
      </p:sp>
      <p:pic>
        <p:nvPicPr>
          <p:cNvPr id="5" name="Picture 4"/>
          <p:cNvPicPr>
            <a:picLocks noChangeAspect="1"/>
          </p:cNvPicPr>
          <p:nvPr/>
        </p:nvPicPr>
        <p:blipFill>
          <a:blip r:embed="rId2"/>
          <a:stretch>
            <a:fillRect/>
          </a:stretch>
        </p:blipFill>
        <p:spPr>
          <a:xfrm>
            <a:off x="1216512" y="2620360"/>
            <a:ext cx="1907846" cy="1593166"/>
          </a:xfrm>
          <a:prstGeom prst="rect">
            <a:avLst/>
          </a:prstGeom>
        </p:spPr>
      </p:pic>
      <p:pic>
        <p:nvPicPr>
          <p:cNvPr id="10" name="Picture 9"/>
          <p:cNvPicPr>
            <a:picLocks noChangeAspect="1"/>
          </p:cNvPicPr>
          <p:nvPr/>
        </p:nvPicPr>
        <p:blipFill>
          <a:blip r:embed="rId3"/>
          <a:stretch>
            <a:fillRect/>
          </a:stretch>
        </p:blipFill>
        <p:spPr>
          <a:xfrm>
            <a:off x="744709" y="4352523"/>
            <a:ext cx="3435272" cy="1346634"/>
          </a:xfrm>
          <a:prstGeom prst="rect">
            <a:avLst/>
          </a:prstGeom>
        </p:spPr>
      </p:pic>
      <p:graphicFrame>
        <p:nvGraphicFramePr>
          <p:cNvPr id="7" name="Chart 6">
            <a:extLst>
              <a:ext uri="{FF2B5EF4-FFF2-40B4-BE49-F238E27FC236}">
                <a16:creationId xmlns:a16="http://schemas.microsoft.com/office/drawing/2014/main" id="{FA90A721-AC3D-410F-B761-D4C01020DB5F}"/>
              </a:ext>
            </a:extLst>
          </p:cNvPr>
          <p:cNvGraphicFramePr>
            <a:graphicFrameLocks/>
          </p:cNvGraphicFramePr>
          <p:nvPr>
            <p:extLst/>
          </p:nvPr>
        </p:nvGraphicFramePr>
        <p:xfrm>
          <a:off x="4498489" y="3078957"/>
          <a:ext cx="3900803" cy="26150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60945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nSpc>
                <a:spcPct val="150000"/>
              </a:lnSpc>
            </a:pPr>
            <a:r>
              <a:rPr lang="en-US" sz="1500" dirty="0"/>
              <a:t>The theory behind a confidence interval of proportion is the same as that for a mean</a:t>
            </a:r>
          </a:p>
          <a:p>
            <a:pPr>
              <a:lnSpc>
                <a:spcPct val="150000"/>
              </a:lnSpc>
            </a:pPr>
            <a:r>
              <a:rPr lang="en-US" sz="1500" dirty="0"/>
              <a:t>Each element in the  population can be considered as success or failure</a:t>
            </a:r>
          </a:p>
          <a:p>
            <a:pPr>
              <a:lnSpc>
                <a:spcPct val="150000"/>
              </a:lnSpc>
            </a:pPr>
            <a:r>
              <a:rPr lang="en-US" sz="1500" dirty="0"/>
              <a:t>Means and proportions are equivalent, except that proportion data is limited to binary values (1s and 0s)</a:t>
            </a:r>
          </a:p>
          <a:p>
            <a:endParaRPr lang="en-US" sz="1500" dirty="0"/>
          </a:p>
        </p:txBody>
      </p:sp>
      <p:pic>
        <p:nvPicPr>
          <p:cNvPr id="4" name="Picture 2"/>
          <p:cNvPicPr>
            <a:picLocks noChangeAspect="1" noChangeArrowheads="1"/>
          </p:cNvPicPr>
          <p:nvPr/>
        </p:nvPicPr>
        <p:blipFill>
          <a:blip r:embed="rId2"/>
          <a:srcRect/>
          <a:stretch>
            <a:fillRect/>
          </a:stretch>
        </p:blipFill>
        <p:spPr bwMode="auto">
          <a:xfrm>
            <a:off x="611353" y="4479730"/>
            <a:ext cx="5421170" cy="482207"/>
          </a:xfrm>
          <a:prstGeom prst="rect">
            <a:avLst/>
          </a:prstGeom>
          <a:noFill/>
          <a:ln w="9525">
            <a:noFill/>
            <a:miter lim="800000"/>
            <a:headEnd/>
            <a:tailEnd/>
          </a:ln>
          <a:effectLst/>
        </p:spPr>
      </p:pic>
      <p:pic>
        <p:nvPicPr>
          <p:cNvPr id="5" name="Picture 5"/>
          <p:cNvPicPr>
            <a:picLocks noChangeAspect="1" noChangeArrowheads="1"/>
          </p:cNvPicPr>
          <p:nvPr/>
        </p:nvPicPr>
        <p:blipFill>
          <a:blip r:embed="rId3"/>
          <a:srcRect/>
          <a:stretch>
            <a:fillRect/>
          </a:stretch>
        </p:blipFill>
        <p:spPr bwMode="auto">
          <a:xfrm>
            <a:off x="5870190" y="3858221"/>
            <a:ext cx="2807494" cy="1507331"/>
          </a:xfrm>
          <a:prstGeom prst="rect">
            <a:avLst/>
          </a:prstGeom>
          <a:noFill/>
          <a:ln w="9525">
            <a:noFill/>
            <a:miter lim="800000"/>
            <a:headEnd/>
            <a:tailEnd/>
          </a:ln>
          <a:effectLst/>
        </p:spPr>
      </p:pic>
      <p:sp>
        <p:nvSpPr>
          <p:cNvPr id="6" name="Rectangle 5"/>
          <p:cNvSpPr/>
          <p:nvPr/>
        </p:nvSpPr>
        <p:spPr>
          <a:xfrm>
            <a:off x="611353" y="743924"/>
            <a:ext cx="5636479" cy="400110"/>
          </a:xfrm>
          <a:prstGeom prst="rect">
            <a:avLst/>
          </a:prstGeom>
        </p:spPr>
        <p:txBody>
          <a:bodyPr wrap="none">
            <a:spAutoFit/>
          </a:bodyPr>
          <a:lstStyle/>
          <a:p>
            <a:r>
              <a:rPr lang="en-US" sz="2000" b="1" dirty="0"/>
              <a:t>Interval estimation for Population Proportion</a:t>
            </a:r>
          </a:p>
        </p:txBody>
      </p:sp>
    </p:spTree>
    <p:extLst>
      <p:ext uri="{BB962C8B-B14F-4D97-AF65-F5344CB8AC3E}">
        <p14:creationId xmlns:p14="http://schemas.microsoft.com/office/powerpoint/2010/main" val="3992631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12079" y="1337515"/>
            <a:ext cx="7886700" cy="3263504"/>
          </a:xfrm>
        </p:spPr>
        <p:txBody>
          <a:bodyPr>
            <a:normAutofit/>
          </a:bodyPr>
          <a:lstStyle/>
          <a:p>
            <a:r>
              <a:rPr lang="en-US" sz="1500" dirty="0"/>
              <a:t>A semi conductor manufacturer producers controllers used in automobile  engine app. On random sample of 200 devices, found 19 are defective. Construct 95% confidence Interval around  the true proportion  defective </a:t>
            </a:r>
          </a:p>
          <a:p>
            <a:r>
              <a:rPr lang="en-US" sz="1500" b="1" dirty="0"/>
              <a:t>Solution</a:t>
            </a:r>
            <a:r>
              <a:rPr lang="en-US" sz="1500" dirty="0"/>
              <a:t> :</a:t>
            </a:r>
          </a:p>
          <a:p>
            <a:pPr marL="1371600" lvl="3" indent="0">
              <a:buNone/>
            </a:pPr>
            <a:r>
              <a:rPr lang="en-US" sz="900" dirty="0"/>
              <a:t> </a:t>
            </a:r>
            <a:r>
              <a:rPr lang="en-US" sz="1600" dirty="0"/>
              <a:t>(p) = 19/200 = 0.095</a:t>
            </a:r>
          </a:p>
          <a:p>
            <a:pPr marL="1371600" lvl="3" indent="0">
              <a:buNone/>
            </a:pPr>
            <a:r>
              <a:rPr lang="en-US" sz="1600" dirty="0"/>
              <a:t> 1-p = 1- 0.095 = .905</a:t>
            </a:r>
          </a:p>
          <a:p>
            <a:pPr marL="0" indent="0">
              <a:buNone/>
            </a:pPr>
            <a:endParaRPr lang="en-US" sz="1500" dirty="0"/>
          </a:p>
        </p:txBody>
      </p:sp>
      <p:pic>
        <p:nvPicPr>
          <p:cNvPr id="5" name="Picture 2"/>
          <p:cNvPicPr>
            <a:picLocks noChangeAspect="1" noChangeArrowheads="1"/>
          </p:cNvPicPr>
          <p:nvPr/>
        </p:nvPicPr>
        <p:blipFill>
          <a:blip r:embed="rId2"/>
          <a:srcRect/>
          <a:stretch>
            <a:fillRect/>
          </a:stretch>
        </p:blipFill>
        <p:spPr bwMode="auto">
          <a:xfrm>
            <a:off x="2199871" y="2969267"/>
            <a:ext cx="6614851" cy="2943665"/>
          </a:xfrm>
          <a:prstGeom prst="rect">
            <a:avLst/>
          </a:prstGeom>
          <a:noFill/>
          <a:ln w="9525">
            <a:noFill/>
            <a:miter lim="800000"/>
            <a:headEnd/>
            <a:tailEnd/>
          </a:ln>
          <a:effectLst/>
        </p:spPr>
      </p:pic>
      <p:sp>
        <p:nvSpPr>
          <p:cNvPr id="4" name="Rectangle 3"/>
          <p:cNvSpPr/>
          <p:nvPr/>
        </p:nvSpPr>
        <p:spPr>
          <a:xfrm>
            <a:off x="512079" y="840448"/>
            <a:ext cx="3865161" cy="369332"/>
          </a:xfrm>
          <a:prstGeom prst="rect">
            <a:avLst/>
          </a:prstGeom>
        </p:spPr>
        <p:txBody>
          <a:bodyPr wrap="none">
            <a:spAutoFit/>
          </a:bodyPr>
          <a:lstStyle/>
          <a:p>
            <a:r>
              <a:rPr lang="en-US" sz="1800" b="1" dirty="0"/>
              <a:t>Estimating Population Proportion</a:t>
            </a:r>
          </a:p>
        </p:txBody>
      </p:sp>
    </p:spTree>
    <p:extLst>
      <p:ext uri="{BB962C8B-B14F-4D97-AF65-F5344CB8AC3E}">
        <p14:creationId xmlns:p14="http://schemas.microsoft.com/office/powerpoint/2010/main" val="3654659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344567" y="7479191"/>
            <a:ext cx="187551" cy="184666"/>
          </a:xfrm>
        </p:spPr>
        <p:txBody>
          <a:bodyPr/>
          <a:lstStyle/>
          <a:p>
            <a:fld id="{8A327F09-5727-42F3-8CEF-8204D4C57556}" type="slidenum">
              <a:rPr lang="en-US" smtClean="0"/>
              <a:pPr/>
              <a:t>82</a:t>
            </a:fld>
            <a:endParaRPr lang="en-US" dirty="0"/>
          </a:p>
        </p:txBody>
      </p:sp>
      <p:sp>
        <p:nvSpPr>
          <p:cNvPr id="5" name="Title 2"/>
          <p:cNvSpPr>
            <a:spLocks noGrp="1"/>
          </p:cNvSpPr>
          <p:nvPr>
            <p:ph type="title"/>
          </p:nvPr>
        </p:nvSpPr>
        <p:spPr>
          <a:xfrm>
            <a:off x="356426" y="969914"/>
            <a:ext cx="10286572" cy="461665"/>
          </a:xfrm>
        </p:spPr>
        <p:txBody>
          <a:bodyPr>
            <a:noAutofit/>
          </a:bodyPr>
          <a:lstStyle/>
          <a:p>
            <a:r>
              <a:rPr lang="en-US" sz="2800" b="1" dirty="0"/>
              <a:t>Interval Estimation for small Sample</a:t>
            </a:r>
          </a:p>
        </p:txBody>
      </p:sp>
      <p:sp>
        <p:nvSpPr>
          <p:cNvPr id="6" name="Content Placeholder 2"/>
          <p:cNvSpPr txBox="1">
            <a:spLocks/>
          </p:cNvSpPr>
          <p:nvPr/>
        </p:nvSpPr>
        <p:spPr>
          <a:xfrm>
            <a:off x="356425" y="1773659"/>
            <a:ext cx="8411264" cy="4708569"/>
          </a:xfrm>
          <a:prstGeom prst="rect">
            <a:avLst/>
          </a:prstGeom>
        </p:spPr>
        <p:txBody>
          <a:bodyPr>
            <a:normAutofit/>
          </a:bodyPr>
          <a:lstStyle>
            <a:lvl1pPr marL="489901" indent="-489901" algn="l" defTabSz="1306403"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453" indent="-408251" algn="l" defTabSz="1306403"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3004" indent="-326601" algn="l" defTabSz="1306403"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6206"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9407"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609"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811"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9012"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2214" indent="-326601" algn="l" defTabSz="130640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lnSpc>
                <a:spcPct val="150000"/>
              </a:lnSpc>
              <a:spcBef>
                <a:spcPts val="1200"/>
              </a:spcBef>
            </a:pPr>
            <a:r>
              <a:rPr lang="en-IN" sz="1800" dirty="0">
                <a:latin typeface="+mj-lt"/>
              </a:rPr>
              <a:t>Small Sample Cases: T- Distribution</a:t>
            </a:r>
          </a:p>
          <a:p>
            <a:pPr>
              <a:lnSpc>
                <a:spcPct val="150000"/>
              </a:lnSpc>
              <a:spcBef>
                <a:spcPts val="1200"/>
              </a:spcBef>
            </a:pPr>
            <a:r>
              <a:rPr lang="en-IN" sz="1800" dirty="0">
                <a:latin typeface="+mj-lt"/>
              </a:rPr>
              <a:t>When s is used to estimate σ, the margin of error and the interval estimate for the population mean are based on a probability distribution known as the </a:t>
            </a:r>
            <a:r>
              <a:rPr lang="en-IN" sz="1800" i="1" dirty="0">
                <a:latin typeface="+mj-lt"/>
              </a:rPr>
              <a:t>t distribution</a:t>
            </a:r>
            <a:r>
              <a:rPr lang="en-IN" sz="1800" dirty="0">
                <a:latin typeface="+mj-lt"/>
              </a:rPr>
              <a:t>.</a:t>
            </a:r>
          </a:p>
          <a:p>
            <a:pPr>
              <a:lnSpc>
                <a:spcPct val="150000"/>
              </a:lnSpc>
              <a:spcBef>
                <a:spcPts val="1200"/>
              </a:spcBef>
            </a:pPr>
            <a:r>
              <a:rPr lang="en-IN" sz="1800" dirty="0">
                <a:latin typeface="+mj-lt"/>
              </a:rPr>
              <a:t>When we have a sample of size &lt; 30 and population standard deviation is unknown, in order to estimate population mean we use student “t” distribution with </a:t>
            </a:r>
            <a:r>
              <a:rPr lang="en-IN" sz="1800" i="1" dirty="0">
                <a:latin typeface="+mj-lt"/>
              </a:rPr>
              <a:t>n-1 degrees of freedom</a:t>
            </a:r>
            <a:r>
              <a:rPr lang="en-IN" sz="1800" dirty="0">
                <a:latin typeface="+mj-lt"/>
              </a:rPr>
              <a:t>. </a:t>
            </a:r>
          </a:p>
          <a:p>
            <a:pPr>
              <a:lnSpc>
                <a:spcPct val="150000"/>
              </a:lnSpc>
              <a:spcBef>
                <a:spcPts val="1200"/>
              </a:spcBef>
            </a:pPr>
            <a:r>
              <a:rPr lang="en-IN" sz="1800" b="1" dirty="0">
                <a:latin typeface="+mj-lt"/>
              </a:rPr>
              <a:t>Interval estimate of a population mean: </a:t>
            </a:r>
            <a:r>
              <a:rPr lang="el-GR" sz="1800" b="1" dirty="0">
                <a:latin typeface="+mj-lt"/>
              </a:rPr>
              <a:t>σ </a:t>
            </a:r>
            <a:r>
              <a:rPr lang="en-IN" sz="1800" b="1" dirty="0">
                <a:latin typeface="+mj-lt"/>
              </a:rPr>
              <a:t>Unknown</a:t>
            </a:r>
          </a:p>
          <a:p>
            <a:pPr>
              <a:lnSpc>
                <a:spcPct val="150000"/>
              </a:lnSpc>
              <a:spcBef>
                <a:spcPts val="1200"/>
              </a:spcBef>
            </a:pPr>
            <a:endParaRPr lang="en-IN" sz="1800" dirty="0">
              <a:latin typeface="+mj-lt"/>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354505726"/>
              </p:ext>
            </p:extLst>
          </p:nvPr>
        </p:nvGraphicFramePr>
        <p:xfrm>
          <a:off x="6923306" y="5033974"/>
          <a:ext cx="1109663" cy="641747"/>
        </p:xfrm>
        <a:graphic>
          <a:graphicData uri="http://schemas.openxmlformats.org/presentationml/2006/ole">
            <mc:AlternateContent xmlns:mc="http://schemas.openxmlformats.org/markup-compatibility/2006">
              <mc:Choice xmlns:v="urn:schemas-microsoft-com:vml" Requires="v">
                <p:oleObj spid="_x0000_s2053" name="Equation" r:id="rId3" imgW="723600" imgH="419040" progId="Equation.3">
                  <p:embed/>
                </p:oleObj>
              </mc:Choice>
              <mc:Fallback>
                <p:oleObj name="Equation" r:id="rId3" imgW="723600" imgH="41904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306" y="5033974"/>
                        <a:ext cx="1109663" cy="641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4638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9429" y="688154"/>
            <a:ext cx="6858000" cy="514350"/>
          </a:xfrm>
        </p:spPr>
        <p:txBody>
          <a:bodyPr rtlCol="0">
            <a:noAutofit/>
          </a:bodyPr>
          <a:lstStyle/>
          <a:p>
            <a:pPr algn="l">
              <a:defRPr/>
            </a:pPr>
            <a:r>
              <a:rPr lang="en-US" sz="3000" dirty="0"/>
              <a:t>Small Sample Cases   T- Distribution</a:t>
            </a:r>
          </a:p>
        </p:txBody>
      </p:sp>
      <p:grpSp>
        <p:nvGrpSpPr>
          <p:cNvPr id="3" name="Group 2"/>
          <p:cNvGrpSpPr/>
          <p:nvPr/>
        </p:nvGrpSpPr>
        <p:grpSpPr>
          <a:xfrm>
            <a:off x="1250577" y="1093362"/>
            <a:ext cx="5248040" cy="5116422"/>
            <a:chOff x="1250577" y="1093362"/>
            <a:chExt cx="5248040" cy="5116422"/>
          </a:xfrm>
        </p:grpSpPr>
        <p:sp>
          <p:nvSpPr>
            <p:cNvPr id="27651" name="Rectangle 9"/>
            <p:cNvSpPr>
              <a:spLocks noChangeArrowheads="1"/>
            </p:cNvSpPr>
            <p:nvPr/>
          </p:nvSpPr>
          <p:spPr bwMode="auto">
            <a:xfrm>
              <a:off x="1250577" y="1093362"/>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p:cxnSp>
          <p:nvCxnSpPr>
            <p:cNvPr id="17" name="Straight Connector 16"/>
            <p:cNvCxnSpPr/>
            <p:nvPr/>
          </p:nvCxnSpPr>
          <p:spPr>
            <a:xfrm flipV="1">
              <a:off x="3404415" y="5031064"/>
              <a:ext cx="0" cy="1178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3461565" y="5749457"/>
                  <a:ext cx="296876"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0</m:t>
                        </m:r>
                      </m:oMath>
                    </m:oMathPara>
                  </a14:m>
                  <a:endParaRPr lang="en-IN" sz="1050" dirty="0"/>
                </a:p>
              </p:txBody>
            </p:sp>
          </mc:Choice>
          <mc:Fallback xmlns="">
            <p:sp>
              <p:nvSpPr>
                <p:cNvPr id="21" name="TextBox 20"/>
                <p:cNvSpPr txBox="1">
                  <a:spLocks noRot="1" noChangeAspect="1" noMove="1" noResize="1" noEditPoints="1" noAdjustHandles="1" noChangeArrowheads="1" noChangeShapeType="1" noTextEdit="1"/>
                </p:cNvSpPr>
                <p:nvPr/>
              </p:nvSpPr>
              <p:spPr>
                <a:xfrm>
                  <a:off x="3461565" y="5749457"/>
                  <a:ext cx="296876" cy="2539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5" name="Chart 24"/>
                <p:cNvGraphicFramePr>
                  <a:graphicFrameLocks/>
                </p:cNvGraphicFramePr>
                <p:nvPr>
                  <p:extLst>
                    <p:ext uri="{D42A27DB-BD31-4B8C-83A1-F6EECF244321}">
                      <p14:modId xmlns:p14="http://schemas.microsoft.com/office/powerpoint/2010/main" val="507448362"/>
                    </p:ext>
                  </p:extLst>
                </p:nvPr>
              </p:nvGraphicFramePr>
              <p:xfrm>
                <a:off x="2239985" y="3552755"/>
                <a:ext cx="2764631" cy="2196703"/>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25" name="Chart 24"/>
                <p:cNvGraphicFramePr>
                  <a:graphicFrameLocks/>
                </p:cNvGraphicFramePr>
                <p:nvPr>
                  <p:extLst>
                    <p:ext uri="{D42A27DB-BD31-4B8C-83A1-F6EECF244321}">
                      <p14:modId xmlns:p14="http://schemas.microsoft.com/office/powerpoint/2010/main" val="507448362"/>
                    </p:ext>
                  </p:extLst>
                </p:nvPr>
              </p:nvGraphicFramePr>
              <p:xfrm>
                <a:off x="2239985" y="3552755"/>
                <a:ext cx="2764631" cy="2196703"/>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graphicFrame>
              <p:nvGraphicFramePr>
                <p:cNvPr id="26" name="Chart 25"/>
                <p:cNvGraphicFramePr>
                  <a:graphicFrameLocks/>
                </p:cNvGraphicFramePr>
                <p:nvPr>
                  <p:extLst>
                    <p:ext uri="{D42A27DB-BD31-4B8C-83A1-F6EECF244321}">
                      <p14:modId xmlns:p14="http://schemas.microsoft.com/office/powerpoint/2010/main" val="359763449"/>
                    </p:ext>
                  </p:extLst>
                </p:nvPr>
              </p:nvGraphicFramePr>
              <p:xfrm>
                <a:off x="1761352" y="4117111"/>
                <a:ext cx="3743325" cy="1650206"/>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26" name="Chart 25"/>
                <p:cNvGraphicFramePr>
                  <a:graphicFrameLocks/>
                </p:cNvGraphicFramePr>
                <p:nvPr>
                  <p:extLst>
                    <p:ext uri="{D42A27DB-BD31-4B8C-83A1-F6EECF244321}">
                      <p14:modId xmlns:p14="http://schemas.microsoft.com/office/powerpoint/2010/main" val="359763449"/>
                    </p:ext>
                  </p:extLst>
                </p:nvPr>
              </p:nvGraphicFramePr>
              <p:xfrm>
                <a:off x="1761352" y="4117111"/>
                <a:ext cx="3743325" cy="1650206"/>
              </p:xfrm>
              <a:graphic>
                <a:graphicData uri="http://schemas.openxmlformats.org/drawingml/2006/chart">
                  <c:chart xmlns:c="http://schemas.openxmlformats.org/drawingml/2006/chart" xmlns:r="http://schemas.openxmlformats.org/officeDocument/2006/relationships" r:id="rId7"/>
                </a:graphicData>
              </a:graphic>
            </p:graphicFrame>
          </mc:Fallback>
        </mc:AlternateContent>
        <mc:AlternateContent xmlns:mc="http://schemas.openxmlformats.org/markup-compatibility/2006" xmlns:a14="http://schemas.microsoft.com/office/drawing/2010/main">
          <mc:Choice Requires="a14">
            <p:graphicFrame>
              <p:nvGraphicFramePr>
                <p:cNvPr id="27" name="Chart 26"/>
                <p:cNvGraphicFramePr>
                  <a:graphicFrameLocks/>
                </p:cNvGraphicFramePr>
                <p:nvPr>
                  <p:extLst>
                    <p:ext uri="{D42A27DB-BD31-4B8C-83A1-F6EECF244321}">
                      <p14:modId xmlns:p14="http://schemas.microsoft.com/office/powerpoint/2010/main" val="3031279299"/>
                    </p:ext>
                  </p:extLst>
                </p:nvPr>
              </p:nvGraphicFramePr>
              <p:xfrm>
                <a:off x="1447027" y="4545736"/>
                <a:ext cx="4357688" cy="1178718"/>
              </p:xfrm>
              <a:graphic>
                <a:graphicData uri="http://schemas.openxmlformats.org/drawingml/2006/chart">
                  <c:chart xmlns:c="http://schemas.openxmlformats.org/drawingml/2006/chart" xmlns:r="http://schemas.openxmlformats.org/officeDocument/2006/relationships" r:id="rId8"/>
                </a:graphicData>
              </a:graphic>
            </p:graphicFrame>
          </mc:Choice>
          <mc:Fallback xmlns="">
            <p:graphicFrame>
              <p:nvGraphicFramePr>
                <p:cNvPr id="27" name="Chart 26"/>
                <p:cNvGraphicFramePr>
                  <a:graphicFrameLocks/>
                </p:cNvGraphicFramePr>
                <p:nvPr>
                  <p:extLst>
                    <p:ext uri="{D42A27DB-BD31-4B8C-83A1-F6EECF244321}">
                      <p14:modId xmlns:p14="http://schemas.microsoft.com/office/powerpoint/2010/main" val="3031279299"/>
                    </p:ext>
                  </p:extLst>
                </p:nvPr>
              </p:nvGraphicFramePr>
              <p:xfrm>
                <a:off x="1447027" y="4545736"/>
                <a:ext cx="4357688" cy="1178718"/>
              </p:xfrm>
              <a:graphic>
                <a:graphicData uri="http://schemas.openxmlformats.org/drawingml/2006/chart">
                  <c:chart xmlns:c="http://schemas.openxmlformats.org/drawingml/2006/chart" xmlns:r="http://schemas.openxmlformats.org/officeDocument/2006/relationships" r:id="rId9"/>
                </a:graphicData>
              </a:graphic>
            </p:graphicFrame>
          </mc:Fallback>
        </mc:AlternateContent>
        <p:cxnSp>
          <p:nvCxnSpPr>
            <p:cNvPr id="12" name="Straight Connector 11"/>
            <p:cNvCxnSpPr/>
            <p:nvPr/>
          </p:nvCxnSpPr>
          <p:spPr>
            <a:xfrm>
              <a:off x="1611334" y="5703020"/>
              <a:ext cx="40826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30661" y="3476680"/>
              <a:ext cx="1874231" cy="253916"/>
            </a:xfrm>
            <a:prstGeom prst="rect">
              <a:avLst/>
            </a:prstGeom>
            <a:noFill/>
          </p:spPr>
          <p:txBody>
            <a:bodyPr wrap="none" rtlCol="0">
              <a:spAutoFit/>
            </a:bodyPr>
            <a:lstStyle/>
            <a:p>
              <a:r>
                <a:rPr lang="en-IN" sz="1050" dirty="0"/>
                <a:t>Standard normal distribution</a:t>
              </a:r>
            </a:p>
          </p:txBody>
        </p:sp>
        <p:sp>
          <p:nvSpPr>
            <p:cNvPr id="29" name="TextBox 28"/>
            <p:cNvSpPr txBox="1"/>
            <p:nvPr/>
          </p:nvSpPr>
          <p:spPr>
            <a:xfrm>
              <a:off x="4130660" y="3992636"/>
              <a:ext cx="2367956" cy="253916"/>
            </a:xfrm>
            <a:prstGeom prst="rect">
              <a:avLst/>
            </a:prstGeom>
            <a:noFill/>
          </p:spPr>
          <p:txBody>
            <a:bodyPr wrap="none" rtlCol="0">
              <a:spAutoFit/>
            </a:bodyPr>
            <a:lstStyle/>
            <a:p>
              <a:r>
                <a:rPr lang="en-IN" sz="1050" dirty="0"/>
                <a:t>Standard normal distribution (20 DF)</a:t>
              </a:r>
            </a:p>
          </p:txBody>
        </p:sp>
        <p:sp>
          <p:nvSpPr>
            <p:cNvPr id="30" name="TextBox 29"/>
            <p:cNvSpPr txBox="1"/>
            <p:nvPr/>
          </p:nvSpPr>
          <p:spPr>
            <a:xfrm>
              <a:off x="4130661" y="4422160"/>
              <a:ext cx="2367956" cy="253916"/>
            </a:xfrm>
            <a:prstGeom prst="rect">
              <a:avLst/>
            </a:prstGeom>
            <a:noFill/>
          </p:spPr>
          <p:txBody>
            <a:bodyPr wrap="none" rtlCol="0">
              <a:spAutoFit/>
            </a:bodyPr>
            <a:lstStyle/>
            <a:p>
              <a:r>
                <a:rPr lang="en-IN" sz="1050" dirty="0"/>
                <a:t>Standard normal distribution (10 DF)</a:t>
              </a:r>
            </a:p>
          </p:txBody>
        </p:sp>
        <p:cxnSp>
          <p:nvCxnSpPr>
            <p:cNvPr id="31" name="Straight Arrow Connector 30"/>
            <p:cNvCxnSpPr>
              <a:stCxn id="28" idx="1"/>
            </p:cNvCxnSpPr>
            <p:nvPr/>
          </p:nvCxnSpPr>
          <p:spPr>
            <a:xfrm flipH="1">
              <a:off x="3745970" y="3615179"/>
              <a:ext cx="384690" cy="138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3872674" y="4509269"/>
              <a:ext cx="384691" cy="138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778019" y="4569589"/>
              <a:ext cx="384691" cy="138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5796456" y="5564520"/>
                  <a:ext cx="39542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𝑧</m:t>
                        </m:r>
                        <m:r>
                          <a:rPr lang="en-IN" sz="1050" i="1">
                            <a:latin typeface="Cambria Math" panose="02040503050406030204" pitchFamily="18" charset="0"/>
                          </a:rPr>
                          <m:t>, </m:t>
                        </m:r>
                        <m:r>
                          <a:rPr lang="en-IN" sz="1050" i="1">
                            <a:latin typeface="Cambria Math" panose="02040503050406030204" pitchFamily="18" charset="0"/>
                          </a:rPr>
                          <m:t>𝑡</m:t>
                        </m:r>
                      </m:oMath>
                    </m:oMathPara>
                  </a14:m>
                  <a:endParaRPr lang="en-IN" sz="1050" dirty="0"/>
                </a:p>
              </p:txBody>
            </p:sp>
          </mc:Choice>
          <mc:Fallback xmlns="">
            <p:sp>
              <p:nvSpPr>
                <p:cNvPr id="35" name="TextBox 34"/>
                <p:cNvSpPr txBox="1">
                  <a:spLocks noRot="1" noChangeAspect="1" noMove="1" noResize="1" noEditPoints="1" noAdjustHandles="1" noChangeArrowheads="1" noChangeShapeType="1" noTextEdit="1"/>
                </p:cNvSpPr>
                <p:nvPr/>
              </p:nvSpPr>
              <p:spPr>
                <a:xfrm>
                  <a:off x="5796456" y="5564520"/>
                  <a:ext cx="395429" cy="253916"/>
                </a:xfrm>
                <a:prstGeom prst="rect">
                  <a:avLst/>
                </a:prstGeom>
                <a:blipFill>
                  <a:blip r:embed="rId10"/>
                  <a:stretch>
                    <a:fillRect/>
                  </a:stretch>
                </a:blipFill>
              </p:spPr>
              <p:txBody>
                <a:bodyPr/>
                <a:lstStyle/>
                <a:p>
                  <a:r>
                    <a:rPr lang="en-US">
                      <a:noFill/>
                    </a:rPr>
                    <a:t> </a:t>
                  </a:r>
                </a:p>
              </p:txBody>
            </p:sp>
          </mc:Fallback>
        </mc:AlternateContent>
      </p:grpSp>
      <p:sp>
        <p:nvSpPr>
          <p:cNvPr id="32" name="TextBox 31"/>
          <p:cNvSpPr txBox="1"/>
          <p:nvPr/>
        </p:nvSpPr>
        <p:spPr>
          <a:xfrm>
            <a:off x="1339452" y="1529206"/>
            <a:ext cx="7239771" cy="1754326"/>
          </a:xfrm>
          <a:prstGeom prst="rect">
            <a:avLst/>
          </a:prstGeom>
          <a:noFill/>
        </p:spPr>
        <p:txBody>
          <a:bodyPr wrap="square" rtlCol="0">
            <a:spAutoFit/>
          </a:bodyPr>
          <a:lstStyle/>
          <a:p>
            <a:pPr>
              <a:lnSpc>
                <a:spcPct val="150000"/>
              </a:lnSpc>
            </a:pPr>
            <a:r>
              <a:rPr lang="en-IN" sz="1800" dirty="0"/>
              <a:t>When we have a sample of size &lt; 30, population follows normal distribution and standard deviation is unknown, in order to estimate population mean we use student “t” distribution with n-1 degrees of freedom. </a:t>
            </a:r>
          </a:p>
        </p:txBody>
      </p:sp>
    </p:spTree>
    <p:extLst>
      <p:ext uri="{BB962C8B-B14F-4D97-AF65-F5344CB8AC3E}">
        <p14:creationId xmlns:p14="http://schemas.microsoft.com/office/powerpoint/2010/main" val="2041558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402" y="968114"/>
            <a:ext cx="6858000" cy="514350"/>
          </a:xfrm>
        </p:spPr>
        <p:txBody>
          <a:bodyPr rtlCol="0">
            <a:normAutofit fontScale="90000"/>
          </a:bodyPr>
          <a:lstStyle/>
          <a:p>
            <a:pPr algn="l">
              <a:defRPr/>
            </a:pPr>
            <a:r>
              <a:rPr lang="en-US" dirty="0"/>
              <a:t>T- Distribution Table</a:t>
            </a:r>
          </a:p>
        </p:txBody>
      </p:sp>
      <p:sp>
        <p:nvSpPr>
          <p:cNvPr id="27651" name="Rectangle 9"/>
          <p:cNvSpPr>
            <a:spLocks noChangeArrowheads="1"/>
          </p:cNvSpPr>
          <p:nvPr/>
        </p:nvSpPr>
        <p:spPr bwMode="auto">
          <a:xfrm>
            <a:off x="1143001" y="846352"/>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p:cxnSp>
        <p:nvCxnSpPr>
          <p:cNvPr id="17" name="Straight Connector 16"/>
          <p:cNvCxnSpPr/>
          <p:nvPr/>
        </p:nvCxnSpPr>
        <p:spPr>
          <a:xfrm flipV="1">
            <a:off x="3296839" y="4784054"/>
            <a:ext cx="0" cy="1178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1528765" y="1487659"/>
          <a:ext cx="6043612" cy="4125526"/>
        </p:xfrm>
        <a:graphic>
          <a:graphicData uri="http://schemas.openxmlformats.org/drawingml/2006/table">
            <a:tbl>
              <a:tblPr>
                <a:tableStyleId>{5C22544A-7EE6-4342-B048-85BDC9FD1C3A}</a:tableStyleId>
              </a:tblPr>
              <a:tblGrid>
                <a:gridCol w="1027588">
                  <a:extLst>
                    <a:ext uri="{9D8B030D-6E8A-4147-A177-3AD203B41FA5}">
                      <a16:colId xmlns:a16="http://schemas.microsoft.com/office/drawing/2014/main" val="20000"/>
                    </a:ext>
                  </a:extLst>
                </a:gridCol>
                <a:gridCol w="836004">
                  <a:extLst>
                    <a:ext uri="{9D8B030D-6E8A-4147-A177-3AD203B41FA5}">
                      <a16:colId xmlns:a16="http://schemas.microsoft.com/office/drawing/2014/main" val="20001"/>
                    </a:ext>
                  </a:extLst>
                </a:gridCol>
                <a:gridCol w="836004">
                  <a:extLst>
                    <a:ext uri="{9D8B030D-6E8A-4147-A177-3AD203B41FA5}">
                      <a16:colId xmlns:a16="http://schemas.microsoft.com/office/drawing/2014/main" val="20002"/>
                    </a:ext>
                  </a:extLst>
                </a:gridCol>
                <a:gridCol w="836004">
                  <a:extLst>
                    <a:ext uri="{9D8B030D-6E8A-4147-A177-3AD203B41FA5}">
                      <a16:colId xmlns:a16="http://schemas.microsoft.com/office/drawing/2014/main" val="20003"/>
                    </a:ext>
                  </a:extLst>
                </a:gridCol>
                <a:gridCol w="836004">
                  <a:extLst>
                    <a:ext uri="{9D8B030D-6E8A-4147-A177-3AD203B41FA5}">
                      <a16:colId xmlns:a16="http://schemas.microsoft.com/office/drawing/2014/main" val="20004"/>
                    </a:ext>
                  </a:extLst>
                </a:gridCol>
                <a:gridCol w="836004">
                  <a:extLst>
                    <a:ext uri="{9D8B030D-6E8A-4147-A177-3AD203B41FA5}">
                      <a16:colId xmlns:a16="http://schemas.microsoft.com/office/drawing/2014/main" val="20005"/>
                    </a:ext>
                  </a:extLst>
                </a:gridCol>
                <a:gridCol w="836004">
                  <a:extLst>
                    <a:ext uri="{9D8B030D-6E8A-4147-A177-3AD203B41FA5}">
                      <a16:colId xmlns:a16="http://schemas.microsoft.com/office/drawing/2014/main" val="20006"/>
                    </a:ext>
                  </a:extLst>
                </a:gridCol>
              </a:tblGrid>
              <a:tr h="242678">
                <a:tc rowSpan="2">
                  <a:txBody>
                    <a:bodyPr/>
                    <a:lstStyle/>
                    <a:p>
                      <a:pPr algn="ctr" fontAlgn="b"/>
                      <a:r>
                        <a:rPr lang="en-US" sz="1400" u="none" strike="noStrike" dirty="0">
                          <a:effectLst/>
                        </a:rPr>
                        <a:t>Degrees of Freedom</a:t>
                      </a:r>
                      <a:endParaRPr lang="en-US" sz="1400" b="0"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fontAlgn="ctr"/>
                      <a:r>
                        <a:rPr lang="en-US" sz="1400" u="none" strike="noStrike" dirty="0">
                          <a:effectLst/>
                        </a:rPr>
                        <a:t>Area in Upper Tail</a:t>
                      </a:r>
                      <a:endParaRPr lang="en-US" sz="1400" b="1" i="0" u="none" strike="noStrike" dirty="0">
                        <a:solidFill>
                          <a:srgbClr val="000000"/>
                        </a:solidFill>
                        <a:effectLst/>
                        <a:latin typeface="Calibri" panose="020F0502020204030204" pitchFamily="34" charset="0"/>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2678">
                <a:tc vMerge="1">
                  <a:txBody>
                    <a:bodyPr/>
                    <a:lstStyle/>
                    <a:p>
                      <a:endParaRPr lang="en-US"/>
                    </a:p>
                  </a:txBody>
                  <a:tcPr/>
                </a:tc>
                <a:tc>
                  <a:txBody>
                    <a:bodyPr/>
                    <a:lstStyle/>
                    <a:p>
                      <a:pPr algn="ctr" fontAlgn="b"/>
                      <a:r>
                        <a:rPr lang="en-US" sz="1400" u="none" strike="noStrike" dirty="0">
                          <a:effectLst/>
                        </a:rPr>
                        <a:t>.2</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.1</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.025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.01</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2678">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dirty="0">
                          <a:effectLst/>
                        </a:rPr>
                        <a:t>1.3764</a:t>
                      </a:r>
                      <a:endParaRPr lang="en-US" sz="1400" b="0"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a:effectLst/>
                        </a:rPr>
                        <a:t>3.0777</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a:effectLst/>
                        </a:rPr>
                        <a:t>6.3138</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a:effectLst/>
                        </a:rPr>
                        <a:t>12.7062</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a:effectLst/>
                        </a:rPr>
                        <a:t>31.8205</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r" fontAlgn="b"/>
                      <a:r>
                        <a:rPr lang="en-US" sz="1400" u="none" strike="noStrike" dirty="0">
                          <a:effectLst/>
                        </a:rPr>
                        <a:t>6.3138</a:t>
                      </a:r>
                      <a:endParaRPr lang="en-US" sz="1400" b="0"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r h="242678">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1.0607</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1.8856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2.9200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4.3027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6.9646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2.9200</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3"/>
                  </a:ext>
                </a:extLst>
              </a:tr>
              <a:tr h="242678">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.9785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1.6377</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2.3534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3.1824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4.5407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2.3534</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4"/>
                  </a:ext>
                </a:extLst>
              </a:tr>
              <a:tr h="242678">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.9410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1.5332</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2.1318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2.7764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3.7469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2.1318</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5"/>
                  </a:ext>
                </a:extLst>
              </a:tr>
              <a:tr h="242678">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.9195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1.4759</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2.0150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2.5706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3.3649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2.0150</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6"/>
                  </a:ext>
                </a:extLst>
              </a:tr>
              <a:tr h="242678">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.9057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1.4398</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1.9432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2.4469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3.1427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1.9432</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7"/>
                  </a:ext>
                </a:extLst>
              </a:tr>
              <a:tr h="242678">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.8960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1.4149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1.8946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2.3646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2.9980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1.8946</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8"/>
                  </a:ext>
                </a:extLst>
              </a:tr>
              <a:tr h="242678">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.8889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1.3968</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1.8595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2.3060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2.8965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1.8595</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9"/>
                  </a:ext>
                </a:extLst>
              </a:tr>
              <a:tr h="242678">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.8834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1.3830</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1.8331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2.2622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2.8214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1.8331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0"/>
                  </a:ext>
                </a:extLst>
              </a:tr>
              <a:tr h="242678">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.8791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dirty="0">
                          <a:effectLst/>
                        </a:rPr>
                        <a:t>1.3722</a:t>
                      </a:r>
                      <a:endParaRPr lang="en-US" sz="1400" b="0" i="0" u="none" strike="noStrike" dirty="0">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1.8125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2.2281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2.7638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1.8125</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1"/>
                  </a:ext>
                </a:extLst>
              </a:tr>
              <a:tr h="242678">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.8755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1.3634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1.7959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2.2010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2.7181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1.7959</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2"/>
                  </a:ext>
                </a:extLst>
              </a:tr>
              <a:tr h="242678">
                <a:tc>
                  <a:txBody>
                    <a:bodyPr/>
                    <a:lstStyle/>
                    <a:p>
                      <a:pPr algn="ct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.8726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1.3562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1.7823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2.1788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2.6810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1.7823</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3"/>
                  </a:ext>
                </a:extLst>
              </a:tr>
              <a:tr h="242678">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.8702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1.3502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1.7709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2.1604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2.6503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1.7709</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4"/>
                  </a:ext>
                </a:extLst>
              </a:tr>
              <a:tr h="242678">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.8681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1.3450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1.7613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2.1448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2.6245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r" fontAlgn="b"/>
                      <a:r>
                        <a:rPr lang="en-US" sz="1400" u="none" strike="noStrike">
                          <a:effectLst/>
                        </a:rPr>
                        <a:t>1.7613</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5"/>
                  </a:ext>
                </a:extLst>
              </a:tr>
              <a:tr h="242678">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rPr>
                        <a:t>.8662</a:t>
                      </a:r>
                      <a:endParaRPr lang="en-US" sz="1400" b="0" i="0" u="none" strike="noStrike">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rPr>
                        <a:t>1.3406</a:t>
                      </a:r>
                      <a:endParaRPr lang="en-US" sz="1400" b="0" i="0" u="none" strike="noStrike">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dirty="0">
                          <a:effectLst/>
                        </a:rPr>
                        <a:t>1.7531</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dirty="0">
                          <a:effectLst/>
                        </a:rPr>
                        <a:t>2.1314</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dirty="0">
                          <a:effectLst/>
                        </a:rPr>
                        <a:t>2.6025</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r" fontAlgn="b"/>
                      <a:r>
                        <a:rPr lang="en-US" sz="1400" u="none" strike="noStrike" dirty="0">
                          <a:effectLst/>
                        </a:rPr>
                        <a:t>1.7531</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307341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402" y="925912"/>
            <a:ext cx="6858000" cy="514350"/>
          </a:xfrm>
        </p:spPr>
        <p:txBody>
          <a:bodyPr rtlCol="0">
            <a:normAutofit fontScale="90000"/>
          </a:bodyPr>
          <a:lstStyle/>
          <a:p>
            <a:pPr>
              <a:defRPr/>
            </a:pPr>
            <a:r>
              <a:rPr lang="en-US" dirty="0"/>
              <a:t>T- Distribution Table</a:t>
            </a:r>
          </a:p>
        </p:txBody>
      </p:sp>
      <p:sp>
        <p:nvSpPr>
          <p:cNvPr id="27651" name="Rectangle 9"/>
          <p:cNvSpPr>
            <a:spLocks noChangeArrowheads="1"/>
          </p:cNvSpPr>
          <p:nvPr/>
        </p:nvSpPr>
        <p:spPr bwMode="auto">
          <a:xfrm>
            <a:off x="1143001" y="804150"/>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p:cxnSp>
        <p:nvCxnSpPr>
          <p:cNvPr id="17" name="Straight Connector 16"/>
          <p:cNvCxnSpPr/>
          <p:nvPr/>
        </p:nvCxnSpPr>
        <p:spPr>
          <a:xfrm flipV="1">
            <a:off x="3296839" y="4741852"/>
            <a:ext cx="0" cy="1178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nvPr>
        </p:nvGraphicFramePr>
        <p:xfrm>
          <a:off x="1507333" y="1440262"/>
          <a:ext cx="6086473" cy="4334312"/>
        </p:xfrm>
        <a:graphic>
          <a:graphicData uri="http://schemas.openxmlformats.org/drawingml/2006/table">
            <a:tbl>
              <a:tblPr>
                <a:tableStyleId>{5C22544A-7EE6-4342-B048-85BDC9FD1C3A}</a:tableStyleId>
              </a:tblPr>
              <a:tblGrid>
                <a:gridCol w="1034876">
                  <a:extLst>
                    <a:ext uri="{9D8B030D-6E8A-4147-A177-3AD203B41FA5}">
                      <a16:colId xmlns:a16="http://schemas.microsoft.com/office/drawing/2014/main" val="20000"/>
                    </a:ext>
                  </a:extLst>
                </a:gridCol>
                <a:gridCol w="841933">
                  <a:extLst>
                    <a:ext uri="{9D8B030D-6E8A-4147-A177-3AD203B41FA5}">
                      <a16:colId xmlns:a16="http://schemas.microsoft.com/office/drawing/2014/main" val="20001"/>
                    </a:ext>
                  </a:extLst>
                </a:gridCol>
                <a:gridCol w="841933">
                  <a:extLst>
                    <a:ext uri="{9D8B030D-6E8A-4147-A177-3AD203B41FA5}">
                      <a16:colId xmlns:a16="http://schemas.microsoft.com/office/drawing/2014/main" val="20002"/>
                    </a:ext>
                  </a:extLst>
                </a:gridCol>
                <a:gridCol w="841933">
                  <a:extLst>
                    <a:ext uri="{9D8B030D-6E8A-4147-A177-3AD203B41FA5}">
                      <a16:colId xmlns:a16="http://schemas.microsoft.com/office/drawing/2014/main" val="20003"/>
                    </a:ext>
                  </a:extLst>
                </a:gridCol>
                <a:gridCol w="841933">
                  <a:extLst>
                    <a:ext uri="{9D8B030D-6E8A-4147-A177-3AD203B41FA5}">
                      <a16:colId xmlns:a16="http://schemas.microsoft.com/office/drawing/2014/main" val="20004"/>
                    </a:ext>
                  </a:extLst>
                </a:gridCol>
                <a:gridCol w="841933">
                  <a:extLst>
                    <a:ext uri="{9D8B030D-6E8A-4147-A177-3AD203B41FA5}">
                      <a16:colId xmlns:a16="http://schemas.microsoft.com/office/drawing/2014/main" val="20005"/>
                    </a:ext>
                  </a:extLst>
                </a:gridCol>
                <a:gridCol w="841933">
                  <a:extLst>
                    <a:ext uri="{9D8B030D-6E8A-4147-A177-3AD203B41FA5}">
                      <a16:colId xmlns:a16="http://schemas.microsoft.com/office/drawing/2014/main" val="20006"/>
                    </a:ext>
                  </a:extLst>
                </a:gridCol>
              </a:tblGrid>
              <a:tr h="254960">
                <a:tc rowSpan="2">
                  <a:txBody>
                    <a:bodyPr/>
                    <a:lstStyle/>
                    <a:p>
                      <a:pPr algn="ctr" fontAlgn="b"/>
                      <a:r>
                        <a:rPr lang="en-US" sz="1400" u="none" strike="noStrike" dirty="0">
                          <a:effectLst/>
                        </a:rPr>
                        <a:t>Degrees of Freedom</a:t>
                      </a:r>
                      <a:endParaRPr lang="en-US" sz="1400" b="0"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fontAlgn="ctr"/>
                      <a:r>
                        <a:rPr lang="en-US" sz="1400" u="none" strike="noStrike" dirty="0">
                          <a:effectLst/>
                        </a:rPr>
                        <a:t>Area in Upper Tail</a:t>
                      </a: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4960">
                <a:tc vMerge="1">
                  <a:txBody>
                    <a:bodyPr/>
                    <a:lstStyle/>
                    <a:p>
                      <a:endParaRPr lang="en-US"/>
                    </a:p>
                  </a:txBody>
                  <a:tcPr/>
                </a:tc>
                <a:tc>
                  <a:txBody>
                    <a:bodyPr/>
                    <a:lstStyle/>
                    <a:p>
                      <a:pPr algn="ctr" fontAlgn="b"/>
                      <a:r>
                        <a:rPr lang="en-US" sz="1400" u="none" strike="noStrike" dirty="0">
                          <a:effectLst/>
                        </a:rPr>
                        <a:t>.2</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.1</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.025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.01</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.05</a:t>
                      </a:r>
                      <a:endParaRPr lang="en-US" sz="1400" b="1" i="0" u="none" strike="noStrike" dirty="0">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960">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.8647</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1.3368</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1.7459</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2.1199</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2.5835</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a:effectLst/>
                        </a:rPr>
                        <a:t>1.7459</a:t>
                      </a:r>
                      <a:endParaRPr lang="en-US" sz="1400" b="0" i="0" u="none" strike="noStrike">
                        <a:solidFill>
                          <a:srgbClr val="000000"/>
                        </a:solidFill>
                        <a:effectLst/>
                        <a:latin typeface="Calibri" panose="020F0502020204030204" pitchFamily="34" charset="0"/>
                      </a:endParaRPr>
                    </a:p>
                  </a:txBody>
                  <a:tcPr marL="7144" marR="7144" marT="7144"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r h="254960">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.8633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1.3334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1.7396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2.1098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2.5669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1.7396</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3"/>
                  </a:ext>
                </a:extLst>
              </a:tr>
              <a:tr h="254960">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.8620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1.3304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1.7341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2.1009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2.5524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1.7341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4"/>
                  </a:ext>
                </a:extLst>
              </a:tr>
              <a:tr h="254960">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.8610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1.3277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1.7291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2.0930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2.5395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1.7291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5"/>
                  </a:ext>
                </a:extLst>
              </a:tr>
              <a:tr h="254960">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.8600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1.3253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1.7247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2.0860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2.5280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1.7247</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6"/>
                  </a:ext>
                </a:extLst>
              </a:tr>
              <a:tr h="254960">
                <a:tc>
                  <a:txBody>
                    <a:bodyPr/>
                    <a:lstStyle/>
                    <a:p>
                      <a:pPr algn="ctr" fontAlgn="b"/>
                      <a:r>
                        <a:rPr lang="en-US" sz="1400" u="none" strike="noStrike">
                          <a:effectLst/>
                        </a:rPr>
                        <a:t>21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.8591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1.3232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1.7207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2.0796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2.5176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1.7207</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7"/>
                  </a:ext>
                </a:extLst>
              </a:tr>
              <a:tr h="254960">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.8583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1.3212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1.7171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2.0739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2.5083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1.7171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8"/>
                  </a:ext>
                </a:extLst>
              </a:tr>
              <a:tr h="254960">
                <a:tc>
                  <a:txBody>
                    <a:bodyPr/>
                    <a:lstStyle/>
                    <a:p>
                      <a:pPr algn="ct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.8575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1.3195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1.7139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2.0687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2.4999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1.7139</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09"/>
                  </a:ext>
                </a:extLst>
              </a:tr>
              <a:tr h="254960">
                <a:tc>
                  <a:txBody>
                    <a:bodyPr/>
                    <a:lstStyle/>
                    <a:p>
                      <a:pPr algn="ct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.8569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1.3178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1.7109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2.0639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2.4922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1.7109</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0"/>
                  </a:ext>
                </a:extLst>
              </a:tr>
              <a:tr h="254960">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.8562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1.3163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1.7081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2.0595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2.4851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1.7081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1"/>
                  </a:ext>
                </a:extLst>
              </a:tr>
              <a:tr h="254960">
                <a:tc>
                  <a:txBody>
                    <a:bodyPr/>
                    <a:lstStyle/>
                    <a:p>
                      <a:pPr algn="ct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.8557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1.3150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1.7056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2.0555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2.4786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1.7056</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2"/>
                  </a:ext>
                </a:extLst>
              </a:tr>
              <a:tr h="254960">
                <a:tc>
                  <a:txBody>
                    <a:bodyPr/>
                    <a:lstStyle/>
                    <a:p>
                      <a:pPr algn="ctr" fontAlgn="b"/>
                      <a:r>
                        <a:rPr lang="en-US" sz="1400" u="none" strike="noStrike">
                          <a:effectLst/>
                        </a:rPr>
                        <a:t>27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.8551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1.3137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1.7033</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2.0518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2.4727</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1.7033</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3"/>
                  </a:ext>
                </a:extLst>
              </a:tr>
              <a:tr h="254960">
                <a:tc>
                  <a:txBody>
                    <a:bodyPr/>
                    <a:lstStyle/>
                    <a:p>
                      <a:pPr algn="ct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.8546</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1.3125</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1.7011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2.0484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2.4671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1.7011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4"/>
                  </a:ext>
                </a:extLst>
              </a:tr>
              <a:tr h="254960">
                <a:tc>
                  <a:txBody>
                    <a:bodyPr/>
                    <a:lstStyle/>
                    <a:p>
                      <a:pPr algn="ctr" fontAlgn="b"/>
                      <a:r>
                        <a:rPr lang="en-US" sz="1400" u="none" strike="noStrike">
                          <a:effectLst/>
                        </a:rPr>
                        <a:t>29</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.8542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1.3114</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1.6991</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2.0452</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2.4620</a:t>
                      </a:r>
                      <a:endParaRPr lang="en-US" sz="1400" b="0" i="0" u="none" strike="noStrike">
                        <a:solidFill>
                          <a:srgbClr val="000000"/>
                        </a:solidFill>
                        <a:effectLst/>
                        <a:latin typeface="Calibri" panose="020F0502020204030204" pitchFamily="34" charset="0"/>
                      </a:endParaRPr>
                    </a:p>
                  </a:txBody>
                  <a:tcPr marL="7144" marR="7144" marT="7144" marB="0" anchor="b">
                    <a:noFill/>
                  </a:tcPr>
                </a:tc>
                <a:tc>
                  <a:txBody>
                    <a:bodyPr/>
                    <a:lstStyle/>
                    <a:p>
                      <a:pPr algn="ctr" fontAlgn="b"/>
                      <a:r>
                        <a:rPr lang="en-US" sz="1400" u="none" strike="noStrike">
                          <a:effectLst/>
                        </a:rPr>
                        <a:t>1.6991</a:t>
                      </a:r>
                      <a:endParaRPr lang="en-US" sz="1400" b="0" i="0" u="none" strike="noStrike">
                        <a:solidFill>
                          <a:srgbClr val="000000"/>
                        </a:solidFill>
                        <a:effectLst/>
                        <a:latin typeface="Calibri" panose="020F0502020204030204" pitchFamily="34" charset="0"/>
                      </a:endParaRPr>
                    </a:p>
                  </a:txBody>
                  <a:tcPr marL="7144" marR="7144" marT="7144" marB="0" anchor="b">
                    <a:noFill/>
                  </a:tcPr>
                </a:tc>
                <a:extLst>
                  <a:ext uri="{0D108BD9-81ED-4DB2-BD59-A6C34878D82A}">
                    <a16:rowId xmlns:a16="http://schemas.microsoft.com/office/drawing/2014/main" val="10015"/>
                  </a:ext>
                </a:extLst>
              </a:tr>
              <a:tr h="254960">
                <a:tc>
                  <a:txBody>
                    <a:bodyPr/>
                    <a:lstStyle/>
                    <a:p>
                      <a:pPr algn="ctr" fontAlgn="b"/>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.8538</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1.3104</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1.6973</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2.0423</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2.4573</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effectLst/>
                        </a:rPr>
                        <a:t>1.6973</a:t>
                      </a:r>
                      <a:endParaRPr lang="en-US" sz="1400" b="0" i="0" u="none" strike="noStrike" dirty="0">
                        <a:solidFill>
                          <a:srgbClr val="000000"/>
                        </a:solidFill>
                        <a:effectLst/>
                        <a:latin typeface="Calibri" panose="020F0502020204030204" pitchFamily="34" charset="0"/>
                      </a:endParaRPr>
                    </a:p>
                  </a:txBody>
                  <a:tcPr marL="7144" marR="7144" marT="7144"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085929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402" y="995750"/>
            <a:ext cx="6858000" cy="514350"/>
          </a:xfrm>
        </p:spPr>
        <p:txBody>
          <a:bodyPr rtlCol="0">
            <a:normAutofit fontScale="90000"/>
          </a:bodyPr>
          <a:lstStyle/>
          <a:p>
            <a:pPr algn="l">
              <a:defRPr/>
            </a:pPr>
            <a:r>
              <a:rPr lang="en-US" dirty="0"/>
              <a:t>Sample Size Determination</a:t>
            </a:r>
          </a:p>
        </p:txBody>
      </p:sp>
      <p:sp>
        <p:nvSpPr>
          <p:cNvPr id="27651"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1429725" y="1489472"/>
                <a:ext cx="6279356" cy="3857210"/>
              </a:xfrm>
              <a:prstGeom prst="rect">
                <a:avLst/>
              </a:prstGeom>
              <a:noFill/>
            </p:spPr>
            <p:txBody>
              <a:bodyPr wrap="square" rtlCol="0">
                <a:spAutoFit/>
              </a:bodyPr>
              <a:lstStyle/>
              <a:p>
                <a:pPr>
                  <a:spcAft>
                    <a:spcPts val="900"/>
                  </a:spcAft>
                </a:pPr>
                <a:r>
                  <a:rPr lang="en-IN" sz="2100" dirty="0"/>
                  <a:t>The quantity </a:t>
                </a:r>
                <a14:m>
                  <m:oMath xmlns:m="http://schemas.openxmlformats.org/officeDocument/2006/math">
                    <m:sSub>
                      <m:sSubPr>
                        <m:ctrlPr>
                          <a:rPr lang="en-IN" sz="2100" i="1">
                            <a:latin typeface="Cambria Math" panose="02040503050406030204" pitchFamily="18" charset="0"/>
                          </a:rPr>
                        </m:ctrlPr>
                      </m:sSubPr>
                      <m:e>
                        <m:r>
                          <a:rPr lang="en-IN" sz="2100" i="1">
                            <a:latin typeface="Cambria Math" panose="02040503050406030204" pitchFamily="18" charset="0"/>
                          </a:rPr>
                          <m:t>𝑧</m:t>
                        </m:r>
                      </m:e>
                      <m:sub>
                        <m:r>
                          <a:rPr lang="en-IN" sz="2100" i="1">
                            <a:latin typeface="Cambria Math" panose="02040503050406030204" pitchFamily="18" charset="0"/>
                            <a:ea typeface="Cambria Math" panose="02040503050406030204" pitchFamily="18" charset="0"/>
                          </a:rPr>
                          <m:t>𝛼</m:t>
                        </m:r>
                        <m:r>
                          <a:rPr lang="en-IN" sz="2100" i="1">
                            <a:latin typeface="Cambria Math" panose="02040503050406030204" pitchFamily="18" charset="0"/>
                            <a:ea typeface="Cambria Math" panose="02040503050406030204" pitchFamily="18" charset="0"/>
                          </a:rPr>
                          <m:t>/2</m:t>
                        </m:r>
                      </m:sub>
                    </m:sSub>
                    <m:f>
                      <m:fPr>
                        <m:ctrlPr>
                          <a:rPr lang="en-IN" sz="2100" i="1">
                            <a:latin typeface="Cambria Math" panose="02040503050406030204" pitchFamily="18" charset="0"/>
                          </a:rPr>
                        </m:ctrlPr>
                      </m:fPr>
                      <m:num>
                        <m:r>
                          <a:rPr lang="en-IN" sz="2100" i="1">
                            <a:latin typeface="Cambria Math" panose="02040503050406030204" pitchFamily="18" charset="0"/>
                            <a:ea typeface="Cambria Math" panose="02040503050406030204" pitchFamily="18" charset="0"/>
                          </a:rPr>
                          <m:t>𝜎</m:t>
                        </m:r>
                      </m:num>
                      <m:den>
                        <m:rad>
                          <m:radPr>
                            <m:degHide m:val="on"/>
                            <m:ctrlPr>
                              <a:rPr lang="en-IN" sz="2100" i="1">
                                <a:latin typeface="Cambria Math" panose="02040503050406030204" pitchFamily="18" charset="0"/>
                              </a:rPr>
                            </m:ctrlPr>
                          </m:radPr>
                          <m:deg/>
                          <m:e>
                            <m:r>
                              <a:rPr lang="en-IN" sz="2100" i="1">
                                <a:latin typeface="Cambria Math" panose="02040503050406030204" pitchFamily="18" charset="0"/>
                              </a:rPr>
                              <m:t>𝑛</m:t>
                            </m:r>
                          </m:e>
                        </m:rad>
                      </m:den>
                    </m:f>
                  </m:oMath>
                </a14:m>
                <a:r>
                  <a:rPr lang="en-IN" sz="2100" dirty="0"/>
                  <a:t> is called margin of error.</a:t>
                </a:r>
              </a:p>
              <a:p>
                <a:pPr algn="ctr">
                  <a:spcAft>
                    <a:spcPts val="900"/>
                  </a:spcAft>
                </a:pPr>
                <a14:m>
                  <m:oMathPara xmlns:m="http://schemas.openxmlformats.org/officeDocument/2006/math">
                    <m:oMathParaPr>
                      <m:jc m:val="centerGroup"/>
                    </m:oMathParaPr>
                    <m:oMath xmlns:m="http://schemas.openxmlformats.org/officeDocument/2006/math">
                      <m:r>
                        <a:rPr lang="en-IN" sz="2100" i="1">
                          <a:latin typeface="Cambria Math" panose="02040503050406030204" pitchFamily="18" charset="0"/>
                        </a:rPr>
                        <m:t>𝐸</m:t>
                      </m:r>
                      <m:r>
                        <a:rPr lang="en-IN" sz="2100" i="1">
                          <a:latin typeface="Cambria Math" panose="02040503050406030204" pitchFamily="18" charset="0"/>
                        </a:rPr>
                        <m:t>=</m:t>
                      </m:r>
                      <m:sSub>
                        <m:sSubPr>
                          <m:ctrlPr>
                            <a:rPr lang="en-IN" sz="2100" i="1">
                              <a:latin typeface="Cambria Math" panose="02040503050406030204" pitchFamily="18" charset="0"/>
                            </a:rPr>
                          </m:ctrlPr>
                        </m:sSubPr>
                        <m:e>
                          <m:r>
                            <a:rPr lang="en-IN" sz="2100" i="1">
                              <a:latin typeface="Cambria Math" panose="02040503050406030204" pitchFamily="18" charset="0"/>
                            </a:rPr>
                            <m:t>𝑧</m:t>
                          </m:r>
                        </m:e>
                        <m:sub>
                          <m:r>
                            <a:rPr lang="en-IN" sz="2100" i="1">
                              <a:latin typeface="Cambria Math" panose="02040503050406030204" pitchFamily="18" charset="0"/>
                              <a:ea typeface="Cambria Math" panose="02040503050406030204" pitchFamily="18" charset="0"/>
                            </a:rPr>
                            <m:t>𝛼</m:t>
                          </m:r>
                          <m:r>
                            <a:rPr lang="en-IN" sz="2100" i="1">
                              <a:latin typeface="Cambria Math" panose="02040503050406030204" pitchFamily="18" charset="0"/>
                              <a:ea typeface="Cambria Math" panose="02040503050406030204" pitchFamily="18" charset="0"/>
                            </a:rPr>
                            <m:t>/2</m:t>
                          </m:r>
                        </m:sub>
                      </m:sSub>
                      <m:f>
                        <m:fPr>
                          <m:ctrlPr>
                            <a:rPr lang="en-IN" sz="2100" i="1">
                              <a:latin typeface="Cambria Math" panose="02040503050406030204" pitchFamily="18" charset="0"/>
                            </a:rPr>
                          </m:ctrlPr>
                        </m:fPr>
                        <m:num>
                          <m:r>
                            <a:rPr lang="en-IN" sz="2100" i="1">
                              <a:latin typeface="Cambria Math" panose="02040503050406030204" pitchFamily="18" charset="0"/>
                              <a:ea typeface="Cambria Math" panose="02040503050406030204" pitchFamily="18" charset="0"/>
                            </a:rPr>
                            <m:t>𝜎</m:t>
                          </m:r>
                        </m:num>
                        <m:den>
                          <m:rad>
                            <m:radPr>
                              <m:degHide m:val="on"/>
                              <m:ctrlPr>
                                <a:rPr lang="en-IN" sz="2100" i="1">
                                  <a:latin typeface="Cambria Math" panose="02040503050406030204" pitchFamily="18" charset="0"/>
                                </a:rPr>
                              </m:ctrlPr>
                            </m:radPr>
                            <m:deg/>
                            <m:e>
                              <m:r>
                                <a:rPr lang="en-IN" sz="2100" i="1">
                                  <a:latin typeface="Cambria Math" panose="02040503050406030204" pitchFamily="18" charset="0"/>
                                </a:rPr>
                                <m:t>𝑛</m:t>
                              </m:r>
                            </m:e>
                          </m:rad>
                        </m:den>
                      </m:f>
                      <m:r>
                        <a:rPr lang="en-IN" sz="2100" i="1">
                          <a:latin typeface="Cambria Math" panose="02040503050406030204" pitchFamily="18" charset="0"/>
                        </a:rPr>
                        <m:t> </m:t>
                      </m:r>
                    </m:oMath>
                  </m:oMathPara>
                </a14:m>
                <a:endParaRPr lang="en-IN" sz="2100" dirty="0"/>
              </a:p>
              <a:p>
                <a:pPr algn="ctr">
                  <a:spcAft>
                    <a:spcPts val="900"/>
                  </a:spcAft>
                </a:pPr>
                <a14:m>
                  <m:oMathPara xmlns:m="http://schemas.openxmlformats.org/officeDocument/2006/math">
                    <m:oMathParaPr>
                      <m:jc m:val="centerGroup"/>
                    </m:oMathParaPr>
                    <m:oMath xmlns:m="http://schemas.openxmlformats.org/officeDocument/2006/math">
                      <m:rad>
                        <m:radPr>
                          <m:degHide m:val="on"/>
                          <m:ctrlPr>
                            <a:rPr lang="en-IN" sz="2100" i="1">
                              <a:latin typeface="Cambria Math" panose="02040503050406030204" pitchFamily="18" charset="0"/>
                            </a:rPr>
                          </m:ctrlPr>
                        </m:radPr>
                        <m:deg/>
                        <m:e>
                          <m:r>
                            <a:rPr lang="en-IN" sz="2100" i="1">
                              <a:latin typeface="Cambria Math" panose="02040503050406030204" pitchFamily="18" charset="0"/>
                            </a:rPr>
                            <m:t>𝑛</m:t>
                          </m:r>
                        </m:e>
                      </m:rad>
                      <m:r>
                        <a:rPr lang="en-IN" sz="2100" i="1">
                          <a:latin typeface="Cambria Math" panose="02040503050406030204" pitchFamily="18" charset="0"/>
                        </a:rPr>
                        <m:t>=</m:t>
                      </m:r>
                      <m:sSub>
                        <m:sSubPr>
                          <m:ctrlPr>
                            <a:rPr lang="en-IN" sz="2100" i="1">
                              <a:latin typeface="Cambria Math" panose="02040503050406030204" pitchFamily="18" charset="0"/>
                            </a:rPr>
                          </m:ctrlPr>
                        </m:sSubPr>
                        <m:e>
                          <m:r>
                            <a:rPr lang="en-IN" sz="2100" i="1">
                              <a:latin typeface="Cambria Math" panose="02040503050406030204" pitchFamily="18" charset="0"/>
                            </a:rPr>
                            <m:t>𝑧</m:t>
                          </m:r>
                        </m:e>
                        <m:sub>
                          <m:r>
                            <a:rPr lang="en-IN" sz="2100" i="1">
                              <a:latin typeface="Cambria Math" panose="02040503050406030204" pitchFamily="18" charset="0"/>
                              <a:ea typeface="Cambria Math" panose="02040503050406030204" pitchFamily="18" charset="0"/>
                            </a:rPr>
                            <m:t>𝛼</m:t>
                          </m:r>
                          <m:r>
                            <a:rPr lang="en-IN" sz="2100" i="1">
                              <a:latin typeface="Cambria Math" panose="02040503050406030204" pitchFamily="18" charset="0"/>
                              <a:ea typeface="Cambria Math" panose="02040503050406030204" pitchFamily="18" charset="0"/>
                            </a:rPr>
                            <m:t>/2</m:t>
                          </m:r>
                        </m:sub>
                      </m:sSub>
                      <m:f>
                        <m:fPr>
                          <m:ctrlPr>
                            <a:rPr lang="en-IN" sz="2100" i="1">
                              <a:latin typeface="Cambria Math" panose="02040503050406030204" pitchFamily="18" charset="0"/>
                            </a:rPr>
                          </m:ctrlPr>
                        </m:fPr>
                        <m:num>
                          <m:r>
                            <a:rPr lang="en-IN" sz="2100" i="1">
                              <a:latin typeface="Cambria Math" panose="02040503050406030204" pitchFamily="18" charset="0"/>
                              <a:ea typeface="Cambria Math" panose="02040503050406030204" pitchFamily="18" charset="0"/>
                            </a:rPr>
                            <m:t>𝜎</m:t>
                          </m:r>
                        </m:num>
                        <m:den>
                          <m:r>
                            <a:rPr lang="en-IN" sz="2100" i="1">
                              <a:latin typeface="Cambria Math" panose="02040503050406030204" pitchFamily="18" charset="0"/>
                              <a:ea typeface="Cambria Math" panose="02040503050406030204" pitchFamily="18" charset="0"/>
                            </a:rPr>
                            <m:t>𝐸</m:t>
                          </m:r>
                        </m:den>
                      </m:f>
                    </m:oMath>
                  </m:oMathPara>
                </a14:m>
                <a:endParaRPr lang="en-IN" sz="2100" dirty="0"/>
              </a:p>
              <a:p>
                <a:pPr algn="ctr">
                  <a:spcAft>
                    <a:spcPts val="1350"/>
                  </a:spcAft>
                </a:pPr>
                <a14:m>
                  <m:oMathPara xmlns:m="http://schemas.openxmlformats.org/officeDocument/2006/math">
                    <m:oMathParaPr>
                      <m:jc m:val="centerGroup"/>
                    </m:oMathParaPr>
                    <m:oMath xmlns:m="http://schemas.openxmlformats.org/officeDocument/2006/math">
                      <m:r>
                        <a:rPr lang="en-IN" sz="2100" i="1">
                          <a:latin typeface="Cambria Math" panose="02040503050406030204" pitchFamily="18" charset="0"/>
                        </a:rPr>
                        <m:t>𝑛</m:t>
                      </m:r>
                      <m:r>
                        <a:rPr lang="en-IN" sz="2100" i="1">
                          <a:latin typeface="Cambria Math" panose="02040503050406030204" pitchFamily="18" charset="0"/>
                        </a:rPr>
                        <m:t>=</m:t>
                      </m:r>
                      <m:sSup>
                        <m:sSupPr>
                          <m:ctrlPr>
                            <a:rPr lang="en-IN" sz="2100" i="1">
                              <a:latin typeface="Cambria Math" panose="02040503050406030204" pitchFamily="18" charset="0"/>
                            </a:rPr>
                          </m:ctrlPr>
                        </m:sSupPr>
                        <m:e>
                          <m:sSub>
                            <m:sSubPr>
                              <m:ctrlPr>
                                <a:rPr lang="en-IN" sz="2100" i="1">
                                  <a:latin typeface="Cambria Math" panose="02040503050406030204" pitchFamily="18" charset="0"/>
                                </a:rPr>
                              </m:ctrlPr>
                            </m:sSubPr>
                            <m:e>
                              <m:r>
                                <a:rPr lang="en-IN" sz="2100" i="1">
                                  <a:latin typeface="Cambria Math" panose="02040503050406030204" pitchFamily="18" charset="0"/>
                                </a:rPr>
                                <m:t>(</m:t>
                              </m:r>
                              <m:r>
                                <a:rPr lang="en-IN" sz="2100" i="1">
                                  <a:latin typeface="Cambria Math" panose="02040503050406030204" pitchFamily="18" charset="0"/>
                                </a:rPr>
                                <m:t>𝑧</m:t>
                              </m:r>
                            </m:e>
                            <m:sub>
                              <m:r>
                                <a:rPr lang="en-IN" sz="2100" i="1">
                                  <a:latin typeface="Cambria Math" panose="02040503050406030204" pitchFamily="18" charset="0"/>
                                  <a:ea typeface="Cambria Math" panose="02040503050406030204" pitchFamily="18" charset="0"/>
                                </a:rPr>
                                <m:t>𝛼</m:t>
                              </m:r>
                              <m:r>
                                <a:rPr lang="en-IN" sz="2100" i="1">
                                  <a:latin typeface="Cambria Math" panose="02040503050406030204" pitchFamily="18" charset="0"/>
                                  <a:ea typeface="Cambria Math" panose="02040503050406030204" pitchFamily="18" charset="0"/>
                                </a:rPr>
                                <m:t>/2</m:t>
                              </m:r>
                            </m:sub>
                          </m:sSub>
                          <m:r>
                            <a:rPr lang="en-IN" sz="2100" i="1">
                              <a:latin typeface="Cambria Math" panose="02040503050406030204" pitchFamily="18" charset="0"/>
                              <a:ea typeface="Cambria Math" panose="02040503050406030204" pitchFamily="18" charset="0"/>
                            </a:rPr>
                            <m:t>)</m:t>
                          </m:r>
                        </m:e>
                        <m:sup>
                          <m:r>
                            <a:rPr lang="en-IN" sz="2100" i="1">
                              <a:latin typeface="Cambria Math" panose="02040503050406030204" pitchFamily="18" charset="0"/>
                            </a:rPr>
                            <m:t>2</m:t>
                          </m:r>
                        </m:sup>
                      </m:sSup>
                      <m:f>
                        <m:fPr>
                          <m:ctrlPr>
                            <a:rPr lang="en-IN" sz="2100" i="1">
                              <a:latin typeface="Cambria Math" panose="02040503050406030204" pitchFamily="18" charset="0"/>
                            </a:rPr>
                          </m:ctrlPr>
                        </m:fPr>
                        <m:num>
                          <m:sSup>
                            <m:sSupPr>
                              <m:ctrlPr>
                                <a:rPr lang="en-IN" sz="2100" i="1">
                                  <a:latin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𝜎</m:t>
                              </m:r>
                            </m:e>
                            <m:sup>
                              <m:r>
                                <a:rPr lang="en-IN" sz="2100" i="1">
                                  <a:latin typeface="Cambria Math" panose="02040503050406030204" pitchFamily="18" charset="0"/>
                                </a:rPr>
                                <m:t>2</m:t>
                              </m:r>
                            </m:sup>
                          </m:sSup>
                        </m:num>
                        <m:den>
                          <m:sSup>
                            <m:sSupPr>
                              <m:ctrlPr>
                                <a:rPr lang="en-IN" sz="2100" i="1">
                                  <a:latin typeface="Cambria Math" panose="02040503050406030204" pitchFamily="18" charset="0"/>
                                  <a:ea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𝐸</m:t>
                              </m:r>
                            </m:e>
                            <m:sup>
                              <m:r>
                                <a:rPr lang="en-IN" sz="2100" i="1">
                                  <a:latin typeface="Cambria Math" panose="02040503050406030204" pitchFamily="18" charset="0"/>
                                  <a:ea typeface="Cambria Math" panose="02040503050406030204" pitchFamily="18" charset="0"/>
                                </a:rPr>
                                <m:t>2</m:t>
                              </m:r>
                            </m:sup>
                          </m:sSup>
                        </m:den>
                      </m:f>
                    </m:oMath>
                  </m:oMathPara>
                </a14:m>
                <a:endParaRPr lang="en-IN" sz="2100" dirty="0"/>
              </a:p>
              <a:p>
                <a:pPr>
                  <a:spcAft>
                    <a:spcPts val="900"/>
                  </a:spcAft>
                </a:pPr>
                <a:r>
                  <a:rPr lang="en-IN" sz="2100" dirty="0"/>
                  <a:t>If we know confidence level,  standard  deviation and desired margin of error we can calculate the required sample size n.</a:t>
                </a:r>
              </a:p>
            </p:txBody>
          </p:sp>
        </mc:Choice>
        <mc:Fallback xmlns="">
          <p:sp>
            <p:nvSpPr>
              <p:cNvPr id="4" name="TextBox 3"/>
              <p:cNvSpPr txBox="1">
                <a:spLocks noRot="1" noChangeAspect="1" noMove="1" noResize="1" noEditPoints="1" noAdjustHandles="1" noChangeArrowheads="1" noChangeShapeType="1" noTextEdit="1"/>
              </p:cNvSpPr>
              <p:nvPr/>
            </p:nvSpPr>
            <p:spPr>
              <a:xfrm>
                <a:off x="1429725" y="1489472"/>
                <a:ext cx="6279356" cy="3857210"/>
              </a:xfrm>
              <a:prstGeom prst="rect">
                <a:avLst/>
              </a:prstGeom>
              <a:blipFill>
                <a:blip r:embed="rId3"/>
                <a:stretch>
                  <a:fillRect l="-1165" t="-158" b="-2212"/>
                </a:stretch>
              </a:blipFill>
            </p:spPr>
            <p:txBody>
              <a:bodyPr/>
              <a:lstStyle/>
              <a:p>
                <a:r>
                  <a:rPr lang="en-US">
                    <a:noFill/>
                  </a:rPr>
                  <a:t> </a:t>
                </a:r>
              </a:p>
            </p:txBody>
          </p:sp>
        </mc:Fallback>
      </mc:AlternateContent>
    </p:spTree>
    <p:extLst>
      <p:ext uri="{BB962C8B-B14F-4D97-AF65-F5344CB8AC3E}">
        <p14:creationId xmlns:p14="http://schemas.microsoft.com/office/powerpoint/2010/main" val="651010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402" y="995750"/>
            <a:ext cx="6858000" cy="514350"/>
          </a:xfrm>
        </p:spPr>
        <p:txBody>
          <a:bodyPr rtlCol="0">
            <a:normAutofit fontScale="90000"/>
          </a:bodyPr>
          <a:lstStyle/>
          <a:p>
            <a:pPr>
              <a:defRPr/>
            </a:pPr>
            <a:r>
              <a:rPr lang="en-US" dirty="0"/>
              <a:t>Sample Size Determination</a:t>
            </a:r>
          </a:p>
        </p:txBody>
      </p:sp>
      <p:sp>
        <p:nvSpPr>
          <p:cNvPr id="27651"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a:latin typeface="Calibri"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1429725" y="1489472"/>
                <a:ext cx="6279356" cy="3800015"/>
              </a:xfrm>
              <a:prstGeom prst="rect">
                <a:avLst/>
              </a:prstGeom>
              <a:noFill/>
            </p:spPr>
            <p:txBody>
              <a:bodyPr wrap="square" rtlCol="0">
                <a:spAutoFit/>
              </a:bodyPr>
              <a:lstStyle/>
              <a:p>
                <a:pPr>
                  <a:spcAft>
                    <a:spcPts val="900"/>
                  </a:spcAft>
                </a:pPr>
                <a:r>
                  <a:rPr lang="en-IN" sz="2100" dirty="0"/>
                  <a:t>The HR director of an IT firm wants to estimate average entry level salary for executives. He commissions a survey and wants the mean salary estimated should be within Rs.100. The surveyor from previous survey knows that the standard deviation of entry level salaries is </a:t>
                </a:r>
                <a:r>
                  <a:rPr lang="en-IN" sz="2100" dirty="0" err="1"/>
                  <a:t>Rs</a:t>
                </a:r>
                <a:r>
                  <a:rPr lang="en-IN" sz="2100" dirty="0"/>
                  <a:t>. 500. What should be sample size  </a:t>
                </a:r>
              </a:p>
              <a:p>
                <a:pPr algn="ctr">
                  <a:spcAft>
                    <a:spcPts val="1350"/>
                  </a:spcAft>
                </a:pPr>
                <a14:m>
                  <m:oMathPara xmlns:m="http://schemas.openxmlformats.org/officeDocument/2006/math">
                    <m:oMathParaPr>
                      <m:jc m:val="centerGroup"/>
                    </m:oMathParaPr>
                    <m:oMath xmlns:m="http://schemas.openxmlformats.org/officeDocument/2006/math">
                      <m:r>
                        <a:rPr lang="en-IN" sz="2100" i="1">
                          <a:latin typeface="Cambria Math" panose="02040503050406030204" pitchFamily="18" charset="0"/>
                        </a:rPr>
                        <m:t>𝑛</m:t>
                      </m:r>
                      <m:r>
                        <a:rPr lang="en-IN" sz="2100" i="1">
                          <a:latin typeface="Cambria Math" panose="02040503050406030204" pitchFamily="18" charset="0"/>
                        </a:rPr>
                        <m:t>=</m:t>
                      </m:r>
                      <m:sSup>
                        <m:sSupPr>
                          <m:ctrlPr>
                            <a:rPr lang="en-IN" sz="2100" i="1">
                              <a:latin typeface="Cambria Math" panose="02040503050406030204" pitchFamily="18" charset="0"/>
                            </a:rPr>
                          </m:ctrlPr>
                        </m:sSupPr>
                        <m:e>
                          <m:sSub>
                            <m:sSubPr>
                              <m:ctrlPr>
                                <a:rPr lang="en-IN" sz="2100" i="1">
                                  <a:latin typeface="Cambria Math" panose="02040503050406030204" pitchFamily="18" charset="0"/>
                                </a:rPr>
                              </m:ctrlPr>
                            </m:sSubPr>
                            <m:e>
                              <m:r>
                                <a:rPr lang="en-IN" sz="2100" i="1">
                                  <a:latin typeface="Cambria Math" panose="02040503050406030204" pitchFamily="18" charset="0"/>
                                </a:rPr>
                                <m:t>(</m:t>
                              </m:r>
                              <m:r>
                                <a:rPr lang="en-IN" sz="2100" i="1">
                                  <a:latin typeface="Cambria Math" panose="02040503050406030204" pitchFamily="18" charset="0"/>
                                </a:rPr>
                                <m:t>𝑧</m:t>
                              </m:r>
                            </m:e>
                            <m:sub>
                              <m:r>
                                <a:rPr lang="en-IN" sz="2100" i="1">
                                  <a:latin typeface="Cambria Math" panose="02040503050406030204" pitchFamily="18" charset="0"/>
                                  <a:ea typeface="Cambria Math" panose="02040503050406030204" pitchFamily="18" charset="0"/>
                                </a:rPr>
                                <m:t>𝛼</m:t>
                              </m:r>
                              <m:r>
                                <a:rPr lang="en-IN" sz="2100" i="1">
                                  <a:latin typeface="Cambria Math" panose="02040503050406030204" pitchFamily="18" charset="0"/>
                                  <a:ea typeface="Cambria Math" panose="02040503050406030204" pitchFamily="18" charset="0"/>
                                </a:rPr>
                                <m:t>/2</m:t>
                              </m:r>
                            </m:sub>
                          </m:sSub>
                          <m:r>
                            <a:rPr lang="en-IN" sz="2100" i="1">
                              <a:latin typeface="Cambria Math" panose="02040503050406030204" pitchFamily="18" charset="0"/>
                              <a:ea typeface="Cambria Math" panose="02040503050406030204" pitchFamily="18" charset="0"/>
                            </a:rPr>
                            <m:t>)</m:t>
                          </m:r>
                        </m:e>
                        <m:sup>
                          <m:r>
                            <a:rPr lang="en-IN" sz="2100" i="1">
                              <a:latin typeface="Cambria Math" panose="02040503050406030204" pitchFamily="18" charset="0"/>
                            </a:rPr>
                            <m:t>2</m:t>
                          </m:r>
                        </m:sup>
                      </m:sSup>
                      <m:f>
                        <m:fPr>
                          <m:ctrlPr>
                            <a:rPr lang="en-IN" sz="2100" i="1">
                              <a:latin typeface="Cambria Math" panose="02040503050406030204" pitchFamily="18" charset="0"/>
                            </a:rPr>
                          </m:ctrlPr>
                        </m:fPr>
                        <m:num>
                          <m:sSup>
                            <m:sSupPr>
                              <m:ctrlPr>
                                <a:rPr lang="en-IN" sz="2100" i="1">
                                  <a:latin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𝜎</m:t>
                              </m:r>
                            </m:e>
                            <m:sup>
                              <m:r>
                                <a:rPr lang="en-IN" sz="2100" i="1">
                                  <a:latin typeface="Cambria Math" panose="02040503050406030204" pitchFamily="18" charset="0"/>
                                </a:rPr>
                                <m:t>2</m:t>
                              </m:r>
                            </m:sup>
                          </m:sSup>
                        </m:num>
                        <m:den>
                          <m:sSup>
                            <m:sSupPr>
                              <m:ctrlPr>
                                <a:rPr lang="en-IN" sz="2100" i="1">
                                  <a:latin typeface="Cambria Math" panose="02040503050406030204" pitchFamily="18" charset="0"/>
                                  <a:ea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𝐸</m:t>
                              </m:r>
                            </m:e>
                            <m:sup>
                              <m:r>
                                <a:rPr lang="en-IN" sz="2100" i="1">
                                  <a:latin typeface="Cambria Math" panose="02040503050406030204" pitchFamily="18" charset="0"/>
                                  <a:ea typeface="Cambria Math" panose="02040503050406030204" pitchFamily="18" charset="0"/>
                                </a:rPr>
                                <m:t>2</m:t>
                              </m:r>
                            </m:sup>
                          </m:sSup>
                        </m:den>
                      </m:f>
                    </m:oMath>
                  </m:oMathPara>
                </a14:m>
                <a:endParaRPr lang="en-IN" sz="2100" dirty="0"/>
              </a:p>
              <a:p>
                <a:pPr algn="ctr">
                  <a:spcAft>
                    <a:spcPts val="1350"/>
                  </a:spcAft>
                </a:pPr>
                <a14:m>
                  <m:oMath xmlns:m="http://schemas.openxmlformats.org/officeDocument/2006/math">
                    <m:r>
                      <a:rPr lang="en-IN" sz="2100" i="1">
                        <a:latin typeface="Cambria Math" panose="02040503050406030204" pitchFamily="18" charset="0"/>
                      </a:rPr>
                      <m:t>𝑛</m:t>
                    </m:r>
                    <m:r>
                      <a:rPr lang="en-IN" sz="2100" i="1">
                        <a:latin typeface="Cambria Math" panose="02040503050406030204" pitchFamily="18" charset="0"/>
                      </a:rPr>
                      <m:t>=</m:t>
                    </m:r>
                    <m:sSup>
                      <m:sSupPr>
                        <m:ctrlPr>
                          <a:rPr lang="en-IN" sz="2100" i="1">
                            <a:latin typeface="Cambria Math" panose="02040503050406030204" pitchFamily="18" charset="0"/>
                          </a:rPr>
                        </m:ctrlPr>
                      </m:sSupPr>
                      <m:e>
                        <m:r>
                          <a:rPr lang="en-IN" sz="2100" i="1">
                            <a:latin typeface="Cambria Math" panose="02040503050406030204" pitchFamily="18" charset="0"/>
                          </a:rPr>
                          <m:t>(1.96</m:t>
                        </m:r>
                        <m:r>
                          <a:rPr lang="en-IN" sz="2100" i="1">
                            <a:latin typeface="Cambria Math" panose="02040503050406030204" pitchFamily="18" charset="0"/>
                            <a:ea typeface="Cambria Math" panose="02040503050406030204" pitchFamily="18" charset="0"/>
                          </a:rPr>
                          <m:t>)</m:t>
                        </m:r>
                      </m:e>
                      <m:sup>
                        <m:r>
                          <a:rPr lang="en-IN" sz="2100" i="1">
                            <a:latin typeface="Cambria Math" panose="02040503050406030204" pitchFamily="18" charset="0"/>
                          </a:rPr>
                          <m:t>2</m:t>
                        </m:r>
                      </m:sup>
                    </m:sSup>
                    <m:f>
                      <m:fPr>
                        <m:ctrlPr>
                          <a:rPr lang="en-IN" sz="2100" i="1">
                            <a:latin typeface="Cambria Math" panose="02040503050406030204" pitchFamily="18" charset="0"/>
                          </a:rPr>
                        </m:ctrlPr>
                      </m:fPr>
                      <m:num>
                        <m:sSup>
                          <m:sSupPr>
                            <m:ctrlPr>
                              <a:rPr lang="en-IN" sz="2100" i="1">
                                <a:latin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500</m:t>
                            </m:r>
                          </m:e>
                          <m:sup>
                            <m:r>
                              <a:rPr lang="en-IN" sz="2100" i="1">
                                <a:latin typeface="Cambria Math" panose="02040503050406030204" pitchFamily="18" charset="0"/>
                              </a:rPr>
                              <m:t>2</m:t>
                            </m:r>
                          </m:sup>
                        </m:sSup>
                      </m:num>
                      <m:den>
                        <m:sSup>
                          <m:sSupPr>
                            <m:ctrlPr>
                              <a:rPr lang="en-IN" sz="2100" i="1">
                                <a:latin typeface="Cambria Math" panose="02040503050406030204" pitchFamily="18" charset="0"/>
                                <a:ea typeface="Cambria Math" panose="02040503050406030204" pitchFamily="18" charset="0"/>
                              </a:rPr>
                            </m:ctrlPr>
                          </m:sSupPr>
                          <m:e>
                            <m:r>
                              <a:rPr lang="en-IN" sz="2100" i="1">
                                <a:latin typeface="Cambria Math" panose="02040503050406030204" pitchFamily="18" charset="0"/>
                                <a:ea typeface="Cambria Math" panose="02040503050406030204" pitchFamily="18" charset="0"/>
                              </a:rPr>
                              <m:t>100</m:t>
                            </m:r>
                          </m:e>
                          <m:sup>
                            <m:r>
                              <a:rPr lang="en-IN" sz="2100" i="1">
                                <a:latin typeface="Cambria Math" panose="02040503050406030204" pitchFamily="18" charset="0"/>
                                <a:ea typeface="Cambria Math" panose="02040503050406030204" pitchFamily="18" charset="0"/>
                              </a:rPr>
                              <m:t>2</m:t>
                            </m:r>
                          </m:sup>
                        </m:sSup>
                      </m:den>
                    </m:f>
                  </m:oMath>
                </a14:m>
                <a:r>
                  <a:rPr lang="en-IN" sz="2100" dirty="0"/>
                  <a:t> = 96 (approx.)</a:t>
                </a:r>
              </a:p>
            </p:txBody>
          </p:sp>
        </mc:Choice>
        <mc:Fallback xmlns="">
          <p:sp>
            <p:nvSpPr>
              <p:cNvPr id="4" name="TextBox 3"/>
              <p:cNvSpPr txBox="1">
                <a:spLocks noRot="1" noChangeAspect="1" noMove="1" noResize="1" noEditPoints="1" noAdjustHandles="1" noChangeArrowheads="1" noChangeShapeType="1" noTextEdit="1"/>
              </p:cNvSpPr>
              <p:nvPr/>
            </p:nvSpPr>
            <p:spPr>
              <a:xfrm>
                <a:off x="1429725" y="1489472"/>
                <a:ext cx="6279356" cy="3800015"/>
              </a:xfrm>
              <a:prstGeom prst="rect">
                <a:avLst/>
              </a:prstGeom>
              <a:blipFill>
                <a:blip r:embed="rId3"/>
                <a:stretch>
                  <a:fillRect l="-1165" t="-962" b="-160"/>
                </a:stretch>
              </a:blipFill>
            </p:spPr>
            <p:txBody>
              <a:bodyPr/>
              <a:lstStyle/>
              <a:p>
                <a:r>
                  <a:rPr lang="en-US">
                    <a:noFill/>
                  </a:rPr>
                  <a:t> </a:t>
                </a:r>
              </a:p>
            </p:txBody>
          </p:sp>
        </mc:Fallback>
      </mc:AlternateContent>
    </p:spTree>
    <p:extLst>
      <p:ext uri="{BB962C8B-B14F-4D97-AF65-F5344CB8AC3E}">
        <p14:creationId xmlns:p14="http://schemas.microsoft.com/office/powerpoint/2010/main" val="2352760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914400"/>
            <a:ext cx="5829300" cy="400050"/>
          </a:xfrm>
        </p:spPr>
        <p:txBody>
          <a:bodyPr>
            <a:noAutofit/>
          </a:bodyPr>
          <a:lstStyle/>
          <a:p>
            <a:pPr algn="l"/>
            <a:r>
              <a:rPr lang="en-US" sz="3000" b="1" dirty="0"/>
              <a:t>Interval Estimation  Procedure</a:t>
            </a:r>
          </a:p>
        </p:txBody>
      </p:sp>
      <p:sp>
        <p:nvSpPr>
          <p:cNvPr id="7" name="Slide Number Placeholder 6"/>
          <p:cNvSpPr>
            <a:spLocks noGrp="1"/>
          </p:cNvSpPr>
          <p:nvPr>
            <p:ph type="sldNum" sz="quarter" idx="12"/>
          </p:nvPr>
        </p:nvSpPr>
        <p:spPr/>
        <p:txBody>
          <a:bodyPr/>
          <a:lstStyle/>
          <a:p>
            <a:fld id="{C3C9DFB1-C188-445C-AF8E-1DECD0088DE3}" type="slidenum">
              <a:rPr lang="en-US" smtClean="0"/>
              <a:pPr/>
              <a:t>88</a:t>
            </a:fld>
            <a:endParaRPr lang="en-US"/>
          </a:p>
        </p:txBody>
      </p:sp>
      <p:sp>
        <p:nvSpPr>
          <p:cNvPr id="6" name="Diamond 5"/>
          <p:cNvSpPr/>
          <p:nvPr/>
        </p:nvSpPr>
        <p:spPr>
          <a:xfrm>
            <a:off x="3766457" y="1390652"/>
            <a:ext cx="1513115" cy="990600"/>
          </a:xfrm>
          <a:prstGeom prst="diamon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Is n &gt;= 30?</a:t>
            </a:r>
          </a:p>
        </p:txBody>
      </p:sp>
      <p:sp>
        <p:nvSpPr>
          <p:cNvPr id="8" name="TextBox 7"/>
          <p:cNvSpPr txBox="1"/>
          <p:nvPr/>
        </p:nvSpPr>
        <p:spPr>
          <a:xfrm>
            <a:off x="3407233" y="1630134"/>
            <a:ext cx="417102" cy="253916"/>
          </a:xfrm>
          <a:prstGeom prst="rect">
            <a:avLst/>
          </a:prstGeom>
          <a:noFill/>
        </p:spPr>
        <p:txBody>
          <a:bodyPr wrap="none" rtlCol="0">
            <a:spAutoFit/>
          </a:bodyPr>
          <a:lstStyle/>
          <a:p>
            <a:r>
              <a:rPr lang="en-US" sz="1050" dirty="0"/>
              <a:t>Yes</a:t>
            </a:r>
          </a:p>
        </p:txBody>
      </p:sp>
      <p:sp>
        <p:nvSpPr>
          <p:cNvPr id="10" name="TextBox 9"/>
          <p:cNvSpPr txBox="1"/>
          <p:nvPr/>
        </p:nvSpPr>
        <p:spPr>
          <a:xfrm>
            <a:off x="5225146" y="1619249"/>
            <a:ext cx="357790" cy="253916"/>
          </a:xfrm>
          <a:prstGeom prst="rect">
            <a:avLst/>
          </a:prstGeom>
          <a:noFill/>
        </p:spPr>
        <p:txBody>
          <a:bodyPr wrap="none" rtlCol="0">
            <a:spAutoFit/>
          </a:bodyPr>
          <a:lstStyle/>
          <a:p>
            <a:r>
              <a:rPr lang="en-US" sz="1050" dirty="0"/>
              <a:t>No</a:t>
            </a:r>
          </a:p>
        </p:txBody>
      </p:sp>
      <p:sp>
        <p:nvSpPr>
          <p:cNvPr id="11" name="Diamond 10"/>
          <p:cNvSpPr/>
          <p:nvPr/>
        </p:nvSpPr>
        <p:spPr>
          <a:xfrm>
            <a:off x="1926772" y="2446565"/>
            <a:ext cx="1143000" cy="990600"/>
          </a:xfrm>
          <a:prstGeom prst="diamon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Is </a:t>
            </a:r>
            <a:r>
              <a:rPr lang="el-GR" sz="1050" dirty="0">
                <a:solidFill>
                  <a:schemeClr val="tx1"/>
                </a:solidFill>
              </a:rPr>
              <a:t>σ</a:t>
            </a:r>
            <a:r>
              <a:rPr lang="en-US" sz="1050" dirty="0">
                <a:solidFill>
                  <a:schemeClr val="tx1"/>
                </a:solidFill>
              </a:rPr>
              <a:t> known?</a:t>
            </a:r>
          </a:p>
        </p:txBody>
      </p:sp>
      <p:sp>
        <p:nvSpPr>
          <p:cNvPr id="12" name="TextBox 11"/>
          <p:cNvSpPr txBox="1"/>
          <p:nvPr/>
        </p:nvSpPr>
        <p:spPr>
          <a:xfrm>
            <a:off x="3026227" y="2707818"/>
            <a:ext cx="357790" cy="253916"/>
          </a:xfrm>
          <a:prstGeom prst="rect">
            <a:avLst/>
          </a:prstGeom>
          <a:noFill/>
        </p:spPr>
        <p:txBody>
          <a:bodyPr wrap="none" rtlCol="0">
            <a:spAutoFit/>
          </a:bodyPr>
          <a:lstStyle/>
          <a:p>
            <a:r>
              <a:rPr lang="en-US" sz="1050" dirty="0"/>
              <a:t>No</a:t>
            </a:r>
          </a:p>
        </p:txBody>
      </p:sp>
      <p:sp>
        <p:nvSpPr>
          <p:cNvPr id="13" name="Diamond 12"/>
          <p:cNvSpPr/>
          <p:nvPr/>
        </p:nvSpPr>
        <p:spPr>
          <a:xfrm>
            <a:off x="5377544" y="2065570"/>
            <a:ext cx="1589315" cy="990600"/>
          </a:xfrm>
          <a:prstGeom prst="diamon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Is population normal?</a:t>
            </a:r>
          </a:p>
        </p:txBody>
      </p:sp>
      <p:sp>
        <p:nvSpPr>
          <p:cNvPr id="14" name="Diamond 13"/>
          <p:cNvSpPr/>
          <p:nvPr/>
        </p:nvSpPr>
        <p:spPr>
          <a:xfrm>
            <a:off x="4615543" y="2838472"/>
            <a:ext cx="1143000" cy="990600"/>
          </a:xfrm>
          <a:prstGeom prst="diamon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Is </a:t>
            </a:r>
            <a:r>
              <a:rPr lang="el-GR" sz="1050" dirty="0">
                <a:solidFill>
                  <a:schemeClr val="tx1"/>
                </a:solidFill>
              </a:rPr>
              <a:t>σ</a:t>
            </a:r>
            <a:r>
              <a:rPr lang="en-US" sz="1050" dirty="0">
                <a:solidFill>
                  <a:schemeClr val="tx1"/>
                </a:solidFill>
              </a:rPr>
              <a:t> known?</a:t>
            </a:r>
          </a:p>
        </p:txBody>
      </p:sp>
      <p:sp>
        <p:nvSpPr>
          <p:cNvPr id="17" name="Rectangle 16"/>
          <p:cNvSpPr/>
          <p:nvPr/>
        </p:nvSpPr>
        <p:spPr>
          <a:xfrm>
            <a:off x="1251859" y="5015592"/>
            <a:ext cx="1175657" cy="74023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dirty="0">
                <a:solidFill>
                  <a:schemeClr val="tx1"/>
                </a:solidFill>
              </a:rPr>
              <a:t>Use</a:t>
            </a:r>
          </a:p>
        </p:txBody>
      </p:sp>
      <p:sp>
        <p:nvSpPr>
          <p:cNvPr id="21" name="Rectangle 20"/>
          <p:cNvSpPr/>
          <p:nvPr/>
        </p:nvSpPr>
        <p:spPr>
          <a:xfrm>
            <a:off x="2590804" y="5015592"/>
            <a:ext cx="1175657" cy="74023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dirty="0">
                <a:solidFill>
                  <a:schemeClr val="tx1"/>
                </a:solidFill>
              </a:rPr>
              <a:t>Use</a:t>
            </a:r>
          </a:p>
        </p:txBody>
      </p:sp>
      <p:sp>
        <p:nvSpPr>
          <p:cNvPr id="24" name="Rectangle 23"/>
          <p:cNvSpPr/>
          <p:nvPr/>
        </p:nvSpPr>
        <p:spPr>
          <a:xfrm>
            <a:off x="3951518" y="5015592"/>
            <a:ext cx="1175657" cy="74023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dirty="0">
                <a:solidFill>
                  <a:schemeClr val="tx1"/>
                </a:solidFill>
              </a:rPr>
              <a:t>Use</a:t>
            </a:r>
          </a:p>
        </p:txBody>
      </p:sp>
      <p:sp>
        <p:nvSpPr>
          <p:cNvPr id="27" name="Rectangle 26"/>
          <p:cNvSpPr/>
          <p:nvPr/>
        </p:nvSpPr>
        <p:spPr>
          <a:xfrm>
            <a:off x="5290462" y="5015592"/>
            <a:ext cx="1175657" cy="74023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dirty="0">
                <a:solidFill>
                  <a:schemeClr val="tx1"/>
                </a:solidFill>
              </a:rPr>
              <a:t>Use</a:t>
            </a:r>
          </a:p>
        </p:txBody>
      </p:sp>
      <p:sp>
        <p:nvSpPr>
          <p:cNvPr id="30" name="Rectangle 29"/>
          <p:cNvSpPr/>
          <p:nvPr/>
        </p:nvSpPr>
        <p:spPr>
          <a:xfrm>
            <a:off x="6607631" y="5026480"/>
            <a:ext cx="1175657" cy="7293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dirty="0">
                <a:solidFill>
                  <a:schemeClr val="tx1"/>
                </a:solidFill>
              </a:rPr>
              <a:t>Increase sample size to 30</a:t>
            </a:r>
          </a:p>
        </p:txBody>
      </p:sp>
      <p:sp>
        <p:nvSpPr>
          <p:cNvPr id="33" name="Rectangle 32"/>
          <p:cNvSpPr/>
          <p:nvPr/>
        </p:nvSpPr>
        <p:spPr>
          <a:xfrm>
            <a:off x="2590802" y="4068526"/>
            <a:ext cx="1175657" cy="6096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a:solidFill>
                  <a:schemeClr val="tx1"/>
                </a:solidFill>
              </a:rPr>
              <a:t>Use the s to estimate </a:t>
            </a:r>
            <a:r>
              <a:rPr lang="el-GR" sz="1050" dirty="0">
                <a:solidFill>
                  <a:schemeClr val="tx1"/>
                </a:solidFill>
              </a:rPr>
              <a:t>σ</a:t>
            </a:r>
            <a:endParaRPr lang="en-US" sz="1050" dirty="0">
              <a:solidFill>
                <a:schemeClr val="tx1"/>
              </a:solidFill>
            </a:endParaRPr>
          </a:p>
        </p:txBody>
      </p:sp>
      <p:sp>
        <p:nvSpPr>
          <p:cNvPr id="34" name="Rectangle 33"/>
          <p:cNvSpPr/>
          <p:nvPr/>
        </p:nvSpPr>
        <p:spPr>
          <a:xfrm>
            <a:off x="5290459" y="4057640"/>
            <a:ext cx="1175657" cy="62049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a:solidFill>
                  <a:schemeClr val="tx1"/>
                </a:solidFill>
              </a:rPr>
              <a:t>Use the s to estimate </a:t>
            </a:r>
            <a:r>
              <a:rPr lang="el-GR" sz="1050" dirty="0">
                <a:solidFill>
                  <a:schemeClr val="tx1"/>
                </a:solidFill>
              </a:rPr>
              <a:t>σ</a:t>
            </a:r>
            <a:endParaRPr lang="en-US" sz="1050" dirty="0">
              <a:solidFill>
                <a:schemeClr val="tx1"/>
              </a:solidFill>
            </a:endParaRPr>
          </a:p>
        </p:txBody>
      </p:sp>
      <p:cxnSp>
        <p:nvCxnSpPr>
          <p:cNvPr id="36" name="Shape 35"/>
          <p:cNvCxnSpPr>
            <a:stCxn id="6" idx="1"/>
            <a:endCxn id="11" idx="0"/>
          </p:cNvCxnSpPr>
          <p:nvPr/>
        </p:nvCxnSpPr>
        <p:spPr>
          <a:xfrm rot="10800000" flipV="1">
            <a:off x="2498272" y="1885952"/>
            <a:ext cx="1268186" cy="56061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hape 38"/>
          <p:cNvCxnSpPr>
            <a:stCxn id="6" idx="3"/>
            <a:endCxn id="13" idx="0"/>
          </p:cNvCxnSpPr>
          <p:nvPr/>
        </p:nvCxnSpPr>
        <p:spPr>
          <a:xfrm>
            <a:off x="5279572" y="1885953"/>
            <a:ext cx="892629" cy="17961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3"/>
            <a:endCxn id="30" idx="0"/>
          </p:cNvCxnSpPr>
          <p:nvPr/>
        </p:nvCxnSpPr>
        <p:spPr>
          <a:xfrm>
            <a:off x="6966859" y="2560870"/>
            <a:ext cx="228601" cy="246561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1" idx="1"/>
            <a:endCxn id="17" idx="0"/>
          </p:cNvCxnSpPr>
          <p:nvPr/>
        </p:nvCxnSpPr>
        <p:spPr>
          <a:xfrm rot="10800000" flipV="1">
            <a:off x="1839689" y="2941865"/>
            <a:ext cx="87085" cy="20737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hape 47"/>
          <p:cNvCxnSpPr>
            <a:stCxn id="11" idx="3"/>
            <a:endCxn id="33" idx="0"/>
          </p:cNvCxnSpPr>
          <p:nvPr/>
        </p:nvCxnSpPr>
        <p:spPr>
          <a:xfrm>
            <a:off x="3069772" y="2941866"/>
            <a:ext cx="108858" cy="1126661"/>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3" idx="2"/>
            <a:endCxn id="21" idx="0"/>
          </p:cNvCxnSpPr>
          <p:nvPr/>
        </p:nvCxnSpPr>
        <p:spPr>
          <a:xfrm rot="16200000" flipH="1">
            <a:off x="3009902" y="4846859"/>
            <a:ext cx="337460" cy="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13" idx="1"/>
            <a:endCxn id="14" idx="0"/>
          </p:cNvCxnSpPr>
          <p:nvPr/>
        </p:nvCxnSpPr>
        <p:spPr>
          <a:xfrm rot="10800000" flipV="1">
            <a:off x="5187043" y="2560870"/>
            <a:ext cx="190500" cy="27760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hape 55"/>
          <p:cNvCxnSpPr>
            <a:stCxn id="14" idx="3"/>
            <a:endCxn id="34" idx="0"/>
          </p:cNvCxnSpPr>
          <p:nvPr/>
        </p:nvCxnSpPr>
        <p:spPr>
          <a:xfrm>
            <a:off x="5758544" y="3333772"/>
            <a:ext cx="119744" cy="72386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hape 57"/>
          <p:cNvCxnSpPr>
            <a:stCxn id="14" idx="1"/>
            <a:endCxn id="24" idx="0"/>
          </p:cNvCxnSpPr>
          <p:nvPr/>
        </p:nvCxnSpPr>
        <p:spPr>
          <a:xfrm rot="10800000" flipV="1">
            <a:off x="4539346" y="3333772"/>
            <a:ext cx="76197" cy="168181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27" idx="0"/>
          </p:cNvCxnSpPr>
          <p:nvPr/>
        </p:nvCxnSpPr>
        <p:spPr>
          <a:xfrm rot="16200000" flipH="1">
            <a:off x="5709557" y="4846860"/>
            <a:ext cx="337461" cy="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632856" y="2707819"/>
            <a:ext cx="417102" cy="253916"/>
          </a:xfrm>
          <a:prstGeom prst="rect">
            <a:avLst/>
          </a:prstGeom>
          <a:noFill/>
        </p:spPr>
        <p:txBody>
          <a:bodyPr wrap="none" rtlCol="0">
            <a:spAutoFit/>
          </a:bodyPr>
          <a:lstStyle/>
          <a:p>
            <a:r>
              <a:rPr lang="en-US" sz="1050" dirty="0"/>
              <a:t>Yes</a:t>
            </a:r>
          </a:p>
        </p:txBody>
      </p:sp>
      <p:sp>
        <p:nvSpPr>
          <p:cNvPr id="70" name="TextBox 69"/>
          <p:cNvSpPr txBox="1"/>
          <p:nvPr/>
        </p:nvSpPr>
        <p:spPr>
          <a:xfrm>
            <a:off x="5714998" y="3088818"/>
            <a:ext cx="357790" cy="253916"/>
          </a:xfrm>
          <a:prstGeom prst="rect">
            <a:avLst/>
          </a:prstGeom>
          <a:noFill/>
        </p:spPr>
        <p:txBody>
          <a:bodyPr wrap="none" rtlCol="0">
            <a:spAutoFit/>
          </a:bodyPr>
          <a:lstStyle/>
          <a:p>
            <a:r>
              <a:rPr lang="en-US" sz="1050" dirty="0"/>
              <a:t>No</a:t>
            </a:r>
          </a:p>
        </p:txBody>
      </p:sp>
      <p:sp>
        <p:nvSpPr>
          <p:cNvPr id="71" name="TextBox 70"/>
          <p:cNvSpPr txBox="1"/>
          <p:nvPr/>
        </p:nvSpPr>
        <p:spPr>
          <a:xfrm>
            <a:off x="6890654" y="2315932"/>
            <a:ext cx="357790" cy="253916"/>
          </a:xfrm>
          <a:prstGeom prst="rect">
            <a:avLst/>
          </a:prstGeom>
          <a:noFill/>
        </p:spPr>
        <p:txBody>
          <a:bodyPr wrap="none" rtlCol="0">
            <a:spAutoFit/>
          </a:bodyPr>
          <a:lstStyle/>
          <a:p>
            <a:r>
              <a:rPr lang="en-US" sz="1050" dirty="0"/>
              <a:t>No</a:t>
            </a:r>
          </a:p>
        </p:txBody>
      </p:sp>
      <p:sp>
        <p:nvSpPr>
          <p:cNvPr id="72" name="TextBox 71"/>
          <p:cNvSpPr txBox="1"/>
          <p:nvPr/>
        </p:nvSpPr>
        <p:spPr>
          <a:xfrm>
            <a:off x="4354286" y="3088820"/>
            <a:ext cx="417102" cy="253916"/>
          </a:xfrm>
          <a:prstGeom prst="rect">
            <a:avLst/>
          </a:prstGeom>
          <a:noFill/>
        </p:spPr>
        <p:txBody>
          <a:bodyPr wrap="none" rtlCol="0">
            <a:spAutoFit/>
          </a:bodyPr>
          <a:lstStyle/>
          <a:p>
            <a:r>
              <a:rPr lang="en-US" sz="1050" dirty="0"/>
              <a:t>Yes</a:t>
            </a:r>
          </a:p>
        </p:txBody>
      </p:sp>
      <p:sp>
        <p:nvSpPr>
          <p:cNvPr id="73" name="TextBox 72"/>
          <p:cNvSpPr txBox="1"/>
          <p:nvPr/>
        </p:nvSpPr>
        <p:spPr>
          <a:xfrm>
            <a:off x="5105406" y="2326820"/>
            <a:ext cx="417102" cy="253916"/>
          </a:xfrm>
          <a:prstGeom prst="rect">
            <a:avLst/>
          </a:prstGeom>
          <a:noFill/>
        </p:spPr>
        <p:txBody>
          <a:bodyPr wrap="none" rtlCol="0">
            <a:spAutoFit/>
          </a:bodyPr>
          <a:lstStyle/>
          <a:p>
            <a:r>
              <a:rPr lang="en-US" sz="1050" dirty="0"/>
              <a:t>Yes</a:t>
            </a:r>
          </a:p>
        </p:txBody>
      </p:sp>
      <p:graphicFrame>
        <p:nvGraphicFramePr>
          <p:cNvPr id="37" name="Object 36"/>
          <p:cNvGraphicFramePr>
            <a:graphicFrameLocks noChangeAspect="1"/>
          </p:cNvGraphicFramePr>
          <p:nvPr/>
        </p:nvGraphicFramePr>
        <p:xfrm>
          <a:off x="1316827" y="5070358"/>
          <a:ext cx="1148789" cy="641585"/>
        </p:xfrm>
        <a:graphic>
          <a:graphicData uri="http://schemas.openxmlformats.org/presentationml/2006/ole">
            <mc:AlternateContent xmlns:mc="http://schemas.openxmlformats.org/markup-compatibility/2006">
              <mc:Choice xmlns:v="urn:schemas-microsoft-com:vml" Requires="v">
                <p:oleObj spid="_x0000_s3086" name="Equation" r:id="rId3" imgW="749160" imgH="419040" progId="Equation.3">
                  <p:embed/>
                </p:oleObj>
              </mc:Choice>
              <mc:Fallback>
                <p:oleObj name="Equation" r:id="rId3" imgW="749160" imgH="419040" progId="Equation.3">
                  <p:embed/>
                  <p:pic>
                    <p:nvPicPr>
                      <p:cNvPr id="37" name="Object 36"/>
                      <p:cNvPicPr>
                        <a:picLocks noChangeAspect="1" noChangeArrowheads="1"/>
                      </p:cNvPicPr>
                      <p:nvPr/>
                    </p:nvPicPr>
                    <p:blipFill>
                      <a:blip r:embed="rId4"/>
                      <a:srcRect/>
                      <a:stretch>
                        <a:fillRect/>
                      </a:stretch>
                    </p:blipFill>
                    <p:spPr bwMode="auto">
                      <a:xfrm>
                        <a:off x="1316827" y="5070358"/>
                        <a:ext cx="1148789" cy="641585"/>
                      </a:xfrm>
                      <a:prstGeom prst="rect">
                        <a:avLst/>
                      </a:prstGeom>
                      <a:noFill/>
                    </p:spPr>
                  </p:pic>
                </p:oleObj>
              </mc:Fallback>
            </mc:AlternateContent>
          </a:graphicData>
        </a:graphic>
      </p:graphicFrame>
      <p:graphicFrame>
        <p:nvGraphicFramePr>
          <p:cNvPr id="38" name="Object 37"/>
          <p:cNvGraphicFramePr>
            <a:graphicFrameLocks noChangeAspect="1"/>
          </p:cNvGraphicFramePr>
          <p:nvPr/>
        </p:nvGraphicFramePr>
        <p:xfrm>
          <a:off x="5338762" y="4999435"/>
          <a:ext cx="1109663" cy="641747"/>
        </p:xfrm>
        <a:graphic>
          <a:graphicData uri="http://schemas.openxmlformats.org/presentationml/2006/ole">
            <mc:AlternateContent xmlns:mc="http://schemas.openxmlformats.org/markup-compatibility/2006">
              <mc:Choice xmlns:v="urn:schemas-microsoft-com:vml" Requires="v">
                <p:oleObj spid="_x0000_s3087" name="Equation" r:id="rId5" imgW="723600" imgH="419040" progId="Equation.3">
                  <p:embed/>
                </p:oleObj>
              </mc:Choice>
              <mc:Fallback>
                <p:oleObj name="Equation" r:id="rId5" imgW="723600" imgH="419040" progId="Equation.3">
                  <p:embed/>
                  <p:pic>
                    <p:nvPicPr>
                      <p:cNvPr id="38" name="Object 37"/>
                      <p:cNvPicPr>
                        <a:picLocks noChangeAspect="1" noChangeArrowheads="1"/>
                      </p:cNvPicPr>
                      <p:nvPr/>
                    </p:nvPicPr>
                    <p:blipFill>
                      <a:blip r:embed="rId6"/>
                      <a:srcRect/>
                      <a:stretch>
                        <a:fillRect/>
                      </a:stretch>
                    </p:blipFill>
                    <p:spPr bwMode="auto">
                      <a:xfrm>
                        <a:off x="5338762" y="4999435"/>
                        <a:ext cx="1109663" cy="641747"/>
                      </a:xfrm>
                      <a:prstGeom prst="rect">
                        <a:avLst/>
                      </a:prstGeom>
                      <a:noFill/>
                    </p:spPr>
                  </p:pic>
                </p:oleObj>
              </mc:Fallback>
            </mc:AlternateContent>
          </a:graphicData>
        </a:graphic>
      </p:graphicFrame>
      <p:graphicFrame>
        <p:nvGraphicFramePr>
          <p:cNvPr id="42" name="Object 41"/>
          <p:cNvGraphicFramePr>
            <a:graphicFrameLocks noChangeAspect="1"/>
          </p:cNvGraphicFramePr>
          <p:nvPr/>
        </p:nvGraphicFramePr>
        <p:xfrm>
          <a:off x="3978386" y="5119849"/>
          <a:ext cx="1148789" cy="641585"/>
        </p:xfrm>
        <a:graphic>
          <a:graphicData uri="http://schemas.openxmlformats.org/presentationml/2006/ole">
            <mc:AlternateContent xmlns:mc="http://schemas.openxmlformats.org/markup-compatibility/2006">
              <mc:Choice xmlns:v="urn:schemas-microsoft-com:vml" Requires="v">
                <p:oleObj spid="_x0000_s3088" name="Equation" r:id="rId7" imgW="749160" imgH="419040" progId="Equation.3">
                  <p:embed/>
                </p:oleObj>
              </mc:Choice>
              <mc:Fallback>
                <p:oleObj name="Equation" r:id="rId7" imgW="749160" imgH="419040" progId="Equation.3">
                  <p:embed/>
                  <p:pic>
                    <p:nvPicPr>
                      <p:cNvPr id="42" name="Object 41"/>
                      <p:cNvPicPr>
                        <a:picLocks noChangeAspect="1" noChangeArrowheads="1"/>
                      </p:cNvPicPr>
                      <p:nvPr/>
                    </p:nvPicPr>
                    <p:blipFill>
                      <a:blip r:embed="rId4"/>
                      <a:srcRect/>
                      <a:stretch>
                        <a:fillRect/>
                      </a:stretch>
                    </p:blipFill>
                    <p:spPr bwMode="auto">
                      <a:xfrm>
                        <a:off x="3978386" y="5119849"/>
                        <a:ext cx="1148789" cy="641585"/>
                      </a:xfrm>
                      <a:prstGeom prst="rect">
                        <a:avLst/>
                      </a:prstGeom>
                      <a:noFill/>
                    </p:spPr>
                  </p:pic>
                </p:oleObj>
              </mc:Fallback>
            </mc:AlternateContent>
          </a:graphicData>
        </a:graphic>
      </p:graphicFrame>
      <p:graphicFrame>
        <p:nvGraphicFramePr>
          <p:cNvPr id="43" name="Object 42"/>
          <p:cNvGraphicFramePr>
            <a:graphicFrameLocks noChangeAspect="1"/>
          </p:cNvGraphicFramePr>
          <p:nvPr/>
        </p:nvGraphicFramePr>
        <p:xfrm>
          <a:off x="2713942" y="5146558"/>
          <a:ext cx="1148789" cy="641585"/>
        </p:xfrm>
        <a:graphic>
          <a:graphicData uri="http://schemas.openxmlformats.org/presentationml/2006/ole">
            <mc:AlternateContent xmlns:mc="http://schemas.openxmlformats.org/markup-compatibility/2006">
              <mc:Choice xmlns:v="urn:schemas-microsoft-com:vml" Requires="v">
                <p:oleObj spid="_x0000_s3089" name="Equation" r:id="rId8" imgW="749160" imgH="419040" progId="Equation.3">
                  <p:embed/>
                </p:oleObj>
              </mc:Choice>
              <mc:Fallback>
                <p:oleObj name="Equation" r:id="rId8" imgW="749160" imgH="419040" progId="Equation.3">
                  <p:embed/>
                  <p:pic>
                    <p:nvPicPr>
                      <p:cNvPr id="43" name="Object 42"/>
                      <p:cNvPicPr>
                        <a:picLocks noChangeAspect="1" noChangeArrowheads="1"/>
                      </p:cNvPicPr>
                      <p:nvPr/>
                    </p:nvPicPr>
                    <p:blipFill>
                      <a:blip r:embed="rId9"/>
                      <a:srcRect/>
                      <a:stretch>
                        <a:fillRect/>
                      </a:stretch>
                    </p:blipFill>
                    <p:spPr bwMode="auto">
                      <a:xfrm>
                        <a:off x="2713942" y="5146558"/>
                        <a:ext cx="1148789" cy="641585"/>
                      </a:xfrm>
                      <a:prstGeom prst="rect">
                        <a:avLst/>
                      </a:prstGeom>
                      <a:noFill/>
                    </p:spPr>
                  </p:pic>
                </p:oleObj>
              </mc:Fallback>
            </mc:AlternateContent>
          </a:graphicData>
        </a:graphic>
      </p:graphicFrame>
    </p:spTree>
    <p:extLst>
      <p:ext uri="{BB962C8B-B14F-4D97-AF65-F5344CB8AC3E}">
        <p14:creationId xmlns:p14="http://schemas.microsoft.com/office/powerpoint/2010/main" val="1369396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69" y="929982"/>
            <a:ext cx="7886700" cy="994172"/>
          </a:xfrm>
        </p:spPr>
        <p:txBody>
          <a:bodyPr/>
          <a:lstStyle/>
          <a:p>
            <a:r>
              <a:rPr lang="en-US" sz="2800" b="1" dirty="0"/>
              <a:t>Types of Probability Distributions</a:t>
            </a:r>
          </a:p>
        </p:txBody>
      </p:sp>
      <p:sp>
        <p:nvSpPr>
          <p:cNvPr id="3" name="Content Placeholder 2"/>
          <p:cNvSpPr>
            <a:spLocks noGrp="1"/>
          </p:cNvSpPr>
          <p:nvPr>
            <p:ph idx="1"/>
          </p:nvPr>
        </p:nvSpPr>
        <p:spPr>
          <a:xfrm>
            <a:off x="628650" y="2226469"/>
            <a:ext cx="7886700" cy="3637787"/>
          </a:xfrm>
        </p:spPr>
        <p:txBody>
          <a:bodyPr/>
          <a:lstStyle/>
          <a:p>
            <a:r>
              <a:rPr lang="en-US" dirty="0"/>
              <a:t> Discrete Probability Distribution</a:t>
            </a:r>
          </a:p>
          <a:p>
            <a:pPr>
              <a:lnSpc>
                <a:spcPct val="150000"/>
              </a:lnSpc>
            </a:pPr>
            <a:r>
              <a:rPr lang="en-US" dirty="0"/>
              <a:t> Continuous Probability Distributions</a:t>
            </a:r>
          </a:p>
        </p:txBody>
      </p:sp>
      <p:pic>
        <p:nvPicPr>
          <p:cNvPr id="4" name="Picture 2" descr="Image result for normal distribution is continuous or discre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847" y="3305696"/>
            <a:ext cx="5904286" cy="248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69959"/>
      </p:ext>
    </p:extLst>
  </p:cSld>
  <p:clrMapOvr>
    <a:masterClrMapping/>
  </p:clrMapOvr>
</p:sld>
</file>

<file path=ppt/theme/theme1.xml><?xml version="1.0" encoding="utf-8"?>
<a:theme xmlns:a="http://schemas.openxmlformats.org/drawingml/2006/main" name="Office Theme">
  <a:themeElements>
    <a:clrScheme name="Wipro Master Colors">
      <a:dk1>
        <a:srgbClr val="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ml" id="{9F7CD899-C3F0-4E05-ADF0-08D849D5AD29}" vid="{91ACB1F1-BA63-4DCD-81D8-6EA23CBE47C2}"/>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GL-Template</Template>
  <TotalTime>23</TotalTime>
  <Words>4597</Words>
  <Application>Microsoft Office PowerPoint</Application>
  <PresentationFormat>On-screen Show (4:3)</PresentationFormat>
  <Paragraphs>1257</Paragraphs>
  <Slides>88</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9" baseType="lpstr">
      <vt:lpstr>Cambria Math</vt:lpstr>
      <vt:lpstr>Arial</vt:lpstr>
      <vt:lpstr>Quattrocento Sans</vt:lpstr>
      <vt:lpstr>Times New Roman</vt:lpstr>
      <vt:lpstr>Symbol</vt:lpstr>
      <vt:lpstr>Arial Unicode MS</vt:lpstr>
      <vt:lpstr>Wingdings</vt:lpstr>
      <vt:lpstr>Calibri</vt:lpstr>
      <vt:lpstr>Cabin</vt:lpstr>
      <vt:lpstr>Office Theme</vt:lpstr>
      <vt:lpstr>Equation</vt:lpstr>
      <vt:lpstr>PowerPoint Presentation</vt:lpstr>
      <vt:lpstr>Probability Distributions</vt:lpstr>
      <vt:lpstr>Random Variable</vt:lpstr>
      <vt:lpstr>Types of Random Variable</vt:lpstr>
      <vt:lpstr>Random Variable Example</vt:lpstr>
      <vt:lpstr>Random Variable – More Examples</vt:lpstr>
      <vt:lpstr>PowerPoint Presentation</vt:lpstr>
      <vt:lpstr>Probability distributions – Coin Toss Example</vt:lpstr>
      <vt:lpstr>Types of Probability Distributions</vt:lpstr>
      <vt:lpstr>PowerPoint Presentation</vt:lpstr>
      <vt:lpstr>PowerPoint Presentation</vt:lpstr>
      <vt:lpstr>    Probability Mass Function (PMF)</vt:lpstr>
      <vt:lpstr>Rules for Discrete Probability Distribution or PMF – Example 1</vt:lpstr>
      <vt:lpstr>PowerPoint Presentation</vt:lpstr>
      <vt:lpstr>    Discrete Probability Distribution – Example 2</vt:lpstr>
      <vt:lpstr>Discrete Probability Distribution – Expectation and Variance Calculation</vt:lpstr>
      <vt:lpstr>PowerPoint Presentation</vt:lpstr>
      <vt:lpstr>PowerPoint Presentation</vt:lpstr>
      <vt:lpstr>PowerPoint Presentation</vt:lpstr>
      <vt:lpstr>Binomial Distribution</vt:lpstr>
      <vt:lpstr>Binomial Distribution</vt:lpstr>
      <vt:lpstr>Binomial Distribution – Business Examples</vt:lpstr>
      <vt:lpstr>PowerPoint Presentation</vt:lpstr>
      <vt:lpstr>Bernoulli Process</vt:lpstr>
      <vt:lpstr>PowerPoint Presentation</vt:lpstr>
      <vt:lpstr>PowerPoint Presentation</vt:lpstr>
      <vt:lpstr>Binomial - Martin Cloth Store problem</vt:lpstr>
      <vt:lpstr>Poisson Distribution</vt:lpstr>
      <vt:lpstr>PowerPoint Presentation</vt:lpstr>
      <vt:lpstr>PowerPoint Presentation</vt:lpstr>
      <vt:lpstr>PowerPoint Presentation</vt:lpstr>
      <vt:lpstr>PowerPoint Presentation</vt:lpstr>
      <vt:lpstr>PowerPoint Presentation</vt:lpstr>
      <vt:lpstr>PowerPoint Presentation</vt:lpstr>
      <vt:lpstr>Continuous Probability Function</vt:lpstr>
      <vt:lpstr>PowerPoint Presentation</vt:lpstr>
      <vt:lpstr>PowerPoint Presentation</vt:lpstr>
      <vt:lpstr>PowerPoint Presentation</vt:lpstr>
      <vt:lpstr>PowerPoint Presentation</vt:lpstr>
      <vt:lpstr>   Normal distribution table</vt:lpstr>
      <vt:lpstr>PowerPoint Presentation</vt:lpstr>
      <vt:lpstr>Probability Calculations using Normal Curve </vt:lpstr>
      <vt:lpstr>Sampling</vt:lpstr>
      <vt:lpstr>PowerPoint Presentation</vt:lpstr>
      <vt:lpstr>PowerPoint Presentation</vt:lpstr>
      <vt:lpstr>PowerPoint Presentation</vt:lpstr>
      <vt:lpstr>Simple Random Sampling</vt:lpstr>
      <vt:lpstr>Sampling Distribution</vt:lpstr>
      <vt:lpstr>PowerPoint Presentation</vt:lpstr>
      <vt:lpstr>PowerPoint Presentation</vt:lpstr>
      <vt:lpstr>Central Limit Theorem</vt:lpstr>
      <vt:lpstr>PowerPoint Presentation</vt:lpstr>
      <vt:lpstr>PowerPoint Presentation</vt:lpstr>
      <vt:lpstr>PowerPoint Presentation</vt:lpstr>
      <vt:lpstr>CLT – Standard deviation</vt:lpstr>
      <vt:lpstr>Central Limit Theorem – Graph based on samples </vt:lpstr>
      <vt:lpstr>Central limit Theorem</vt:lpstr>
      <vt:lpstr>Estimation</vt:lpstr>
      <vt:lpstr>PowerPoint Presentation</vt:lpstr>
      <vt:lpstr>PowerPoint Presentation</vt:lpstr>
      <vt:lpstr>Point Estimation</vt:lpstr>
      <vt:lpstr>PowerPoint Presentation</vt:lpstr>
      <vt:lpstr>Point Estimation</vt:lpstr>
      <vt:lpstr>PowerPoint Presentation</vt:lpstr>
      <vt:lpstr>Point Estimation Table</vt:lpstr>
      <vt:lpstr>Standard Error</vt:lpstr>
      <vt:lpstr>PowerPoint Presentation</vt:lpstr>
      <vt:lpstr>PowerPoint Presentation</vt:lpstr>
      <vt:lpstr>PowerPoint Presentation</vt:lpstr>
      <vt:lpstr>PowerPoint Presentation</vt:lpstr>
      <vt:lpstr>Confidence Level</vt:lpstr>
      <vt:lpstr>Interval estimation  of Population Mean</vt:lpstr>
      <vt:lpstr>PowerPoint Presentation</vt:lpstr>
      <vt:lpstr>Interval Estimation</vt:lpstr>
      <vt:lpstr>Calculate Confidence Coefficient for a given CI</vt:lpstr>
      <vt:lpstr>Interval Estimation for Population Mean – Large Sample  </vt:lpstr>
      <vt:lpstr>Confidence Interval for </vt:lpstr>
      <vt:lpstr>Interval Estimate for Population Mean (n  30)</vt:lpstr>
      <vt:lpstr>PowerPoint Presentation</vt:lpstr>
      <vt:lpstr>PowerPoint Presentation</vt:lpstr>
      <vt:lpstr>PowerPoint Presentation</vt:lpstr>
      <vt:lpstr>Interval Estimation for small Sample</vt:lpstr>
      <vt:lpstr>Small Sample Cases   T- Distribution</vt:lpstr>
      <vt:lpstr>T- Distribution Table</vt:lpstr>
      <vt:lpstr>T- Distribution Table</vt:lpstr>
      <vt:lpstr>Sample Size Determination</vt:lpstr>
      <vt:lpstr>Sample Size Determination</vt:lpstr>
      <vt:lpstr>Interval Estimation  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cp:revision>
  <dcterms:created xsi:type="dcterms:W3CDTF">2019-08-02T10:25:15Z</dcterms:created>
  <dcterms:modified xsi:type="dcterms:W3CDTF">2019-08-02T10:50:30Z</dcterms:modified>
</cp:coreProperties>
</file>